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737" r:id="rId1"/>
  </p:sldMasterIdLst>
  <p:notesMasterIdLst>
    <p:notesMasterId r:id="rId35"/>
  </p:notesMasterIdLst>
  <p:sldIdLst>
    <p:sldId id="287" r:id="rId2"/>
    <p:sldId id="256" r:id="rId3"/>
    <p:sldId id="288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2411FDA-2FCF-44FE-B519-2435F02F2D32}">
  <a:tblStyle styleId="{02411FDA-2FCF-44FE-B519-2435F02F2D3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06" autoAdjust="0"/>
    <p:restoredTop sz="94660"/>
  </p:normalViewPr>
  <p:slideViewPr>
    <p:cSldViewPr snapToGrid="0">
      <p:cViewPr varScale="1">
        <p:scale>
          <a:sx n="117" d="100"/>
          <a:sy n="117" d="100"/>
        </p:scale>
        <p:origin x="210" y="5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796648c61f_0_1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796648c61f_0_1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796648c61f_0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796648c61f_0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796648c61f_0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796648c61f_0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796648c61f_0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796648c61f_0_1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796648c61f_0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796648c61f_0_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796648c61f_0_4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796648c61f_0_4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796648c61f_0_4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796648c61f_0_4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796648c61f_0_2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796648c61f_0_2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796648c61f_0_2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796648c61f_0_2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796648c61f_0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796648c61f_0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796648c61f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796648c61f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796648c61f_0_2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796648c61f_0_2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796648c61f_0_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796648c61f_0_2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796648c61f_0_4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796648c61f_0_4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796648c61f_0_4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796648c61f_0_4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796648c61f_0_3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796648c61f_0_3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796648c61f_0_3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796648c61f_0_3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796648c61f_0_3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796648c61f_0_3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796648c61f_0_3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796648c61f_0_3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796648c61f_0_3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796648c61f_0_3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796648c61f_0_4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796648c61f_0_4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796648c61f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796648c61f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796648c61f_0_4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796648c61f_0_4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796648c61f_0_4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796648c61f_0_4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796648c61f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796648c61f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796648c61f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796648c61f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796648c61f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796648c61f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796648c61f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796648c61f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796648c61f_0_4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796648c61f_0_4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796648c61f_0_4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796648c61f_0_4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96452" y="841772"/>
            <a:ext cx="6751097" cy="1790700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96452" y="2701528"/>
            <a:ext cx="6751097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2557A-7053-4340-A874-8AB926A8EDA1}" type="datetimeFigureOut">
              <a:rPr lang="en-US" smtClean="0"/>
              <a:t>10/21/2023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5406021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55" y="3217030"/>
            <a:ext cx="7775673" cy="614516"/>
          </a:xfrm>
        </p:spPr>
        <p:txBody>
          <a:bodyPr anchor="b">
            <a:normAutofit/>
          </a:bodyPr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355" y="465991"/>
            <a:ext cx="7775673" cy="2534801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3831546"/>
            <a:ext cx="7774499" cy="511854"/>
          </a:xfrm>
        </p:spPr>
        <p:txBody>
          <a:bodyPr>
            <a:normAutofit/>
          </a:bodyPr>
          <a:lstStyle>
            <a:lvl1pPr marL="0" indent="0" algn="ctr">
              <a:buNone/>
              <a:defRPr sz="135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2557A-7053-4340-A874-8AB926A8EDA1}" type="datetimeFigureOut">
              <a:rPr lang="en-US" smtClean="0"/>
              <a:pPr/>
              <a:t>10/21/2023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7127066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6" y="457201"/>
            <a:ext cx="7765322" cy="2568644"/>
          </a:xfrm>
        </p:spPr>
        <p:txBody>
          <a:bodyPr anchor="ctr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7" y="3153615"/>
            <a:ext cx="7765321" cy="1194140"/>
          </a:xfrm>
        </p:spPr>
        <p:txBody>
          <a:bodyPr anchor="ctr"/>
          <a:lstStyle>
            <a:lvl1pPr marL="0" indent="0" algn="ctr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2557A-7053-4340-A874-8AB926A8EDA1}" type="datetimeFigureOut">
              <a:rPr lang="en-US" smtClean="0"/>
              <a:pPr/>
              <a:t>10/21/2023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7606465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59" y="457200"/>
            <a:ext cx="6977064" cy="2244678"/>
          </a:xfrm>
        </p:spPr>
        <p:txBody>
          <a:bodyPr anchor="ctr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290484" y="2707524"/>
            <a:ext cx="6564224" cy="320109"/>
          </a:xfrm>
        </p:spPr>
        <p:txBody>
          <a:bodyPr anchor="t">
            <a:normAutofit/>
          </a:bodyPr>
          <a:lstStyle>
            <a:lvl1pPr marL="0" indent="0" algn="r">
              <a:buNone/>
              <a:defRPr sz="105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5" y="3153616"/>
            <a:ext cx="7765322" cy="1189785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2557A-7053-4340-A874-8AB926A8EDA1}" type="datetimeFigureOut">
              <a:rPr lang="en-US" smtClean="0"/>
              <a:pPr/>
              <a:t>10/21/2023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  <p:sp>
        <p:nvSpPr>
          <p:cNvPr id="11" name="TextBox 10"/>
          <p:cNvSpPr txBox="1"/>
          <p:nvPr/>
        </p:nvSpPr>
        <p:spPr>
          <a:xfrm>
            <a:off x="627459" y="551431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6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993467" y="2229070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405778755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55" y="1595207"/>
            <a:ext cx="7766495" cy="1883876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3487917"/>
            <a:ext cx="7765322" cy="855483"/>
          </a:xfrm>
        </p:spPr>
        <p:txBody>
          <a:bodyPr anchor="t"/>
          <a:lstStyle>
            <a:lvl1pPr marL="0" indent="0" algn="ctr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2557A-7053-4340-A874-8AB926A8EDA1}" type="datetimeFigureOut">
              <a:rPr lang="en-US" smtClean="0"/>
              <a:pPr/>
              <a:t>10/21/2023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524730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345" y="457201"/>
            <a:ext cx="7765322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346" y="1566240"/>
            <a:ext cx="2474217" cy="617479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346" y="2183718"/>
            <a:ext cx="2474217" cy="2159682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33658" y="1566240"/>
            <a:ext cx="2473919" cy="617478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333659" y="2183718"/>
            <a:ext cx="2474866" cy="2159682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79974" y="1566240"/>
            <a:ext cx="2468408" cy="617478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982260" y="2183718"/>
            <a:ext cx="2468408" cy="2159682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2557A-7053-4340-A874-8AB926A8EDA1}" type="datetimeFigureOut">
              <a:rPr lang="en-US" smtClean="0"/>
              <a:pPr/>
              <a:t>10/21/2023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8299360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346" y="457201"/>
            <a:ext cx="7765322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5347" y="3146924"/>
            <a:ext cx="2474216" cy="432197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5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819015" y="1724240"/>
            <a:ext cx="2205038" cy="1143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5347" y="3579121"/>
            <a:ext cx="2474216" cy="764279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32026" y="3146924"/>
            <a:ext cx="2474237" cy="432197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5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426747" y="1724240"/>
            <a:ext cx="2197894" cy="1143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331011" y="3579120"/>
            <a:ext cx="2475252" cy="764279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80067" y="3146924"/>
            <a:ext cx="2467425" cy="432197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5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6114603" y="1724240"/>
            <a:ext cx="2199085" cy="1143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979973" y="3579121"/>
            <a:ext cx="2470694" cy="764278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2557A-7053-4340-A874-8AB926A8EDA1}" type="datetimeFigureOut">
              <a:rPr lang="en-US" smtClean="0"/>
              <a:pPr/>
              <a:t>10/21/2023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9963415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2557A-7053-4340-A874-8AB926A8EDA1}" type="datetimeFigureOut">
              <a:rPr lang="en-US" smtClean="0"/>
              <a:t>10/21/2023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4477033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57200"/>
            <a:ext cx="1906993" cy="38862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346" y="457200"/>
            <a:ext cx="5744029" cy="38862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2557A-7053-4340-A874-8AB926A8EDA1}" type="datetimeFigureOut">
              <a:rPr lang="en-US" smtClean="0"/>
              <a:t>10/21/2023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099176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360333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2557A-7053-4340-A874-8AB926A8EDA1}" type="datetimeFigureOut">
              <a:rPr lang="en-US" smtClean="0"/>
              <a:t>10/21/2023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0010697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1933" y="492920"/>
            <a:ext cx="7300134" cy="2139553"/>
          </a:xfrm>
        </p:spPr>
        <p:txBody>
          <a:bodyPr anchor="b">
            <a:normAutofit/>
          </a:bodyPr>
          <a:lstStyle>
            <a:lvl1pPr>
              <a:defRPr sz="25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21933" y="2701529"/>
            <a:ext cx="7300134" cy="1125140"/>
          </a:xfrm>
        </p:spPr>
        <p:txBody>
          <a:bodyPr/>
          <a:lstStyle>
            <a:lvl1pPr marL="0" indent="0" algn="ctr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2557A-7053-4340-A874-8AB926A8EDA1}" type="datetimeFigureOut">
              <a:rPr lang="en-US" smtClean="0"/>
              <a:pPr/>
              <a:t>10/21/2023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8076419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7" y="457200"/>
            <a:ext cx="7765321" cy="99474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346" y="1566240"/>
            <a:ext cx="3829503" cy="27771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0052" y="1566240"/>
            <a:ext cx="3820616" cy="27771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2557A-7053-4340-A874-8AB926A8EDA1}" type="datetimeFigureOut">
              <a:rPr lang="en-US" smtClean="0"/>
              <a:t>10/21/2023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9681289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7" y="457201"/>
            <a:ext cx="7765321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6354" y="1566240"/>
            <a:ext cx="3659399" cy="617934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346" y="2184174"/>
            <a:ext cx="3830406" cy="215922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01502" y="1566240"/>
            <a:ext cx="3649166" cy="617934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184174"/>
            <a:ext cx="3821518" cy="215922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2557A-7053-4340-A874-8AB926A8EDA1}" type="datetimeFigureOut">
              <a:rPr lang="en-US" smtClean="0"/>
              <a:t>10/21/2023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2890057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2557A-7053-4340-A874-8AB926A8EDA1}" type="datetimeFigureOut">
              <a:rPr lang="en-US" smtClean="0"/>
              <a:t>10/21/2023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4956831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2557A-7053-4340-A874-8AB926A8EDA1}" type="datetimeFigureOut">
              <a:rPr lang="en-US" smtClean="0"/>
              <a:t>10/21/2023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511481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7921" y="457200"/>
            <a:ext cx="2949178" cy="1771650"/>
          </a:xfrm>
        </p:spPr>
        <p:txBody>
          <a:bodyPr anchor="b">
            <a:normAutofit/>
          </a:bodyPr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08548" y="457200"/>
            <a:ext cx="4642119" cy="388620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7921" y="2228850"/>
            <a:ext cx="2949178" cy="2114549"/>
          </a:xfrm>
        </p:spPr>
        <p:txBody>
          <a:bodyPr/>
          <a:lstStyle>
            <a:lvl1pPr marL="0" indent="0" algn="ctr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2557A-7053-4340-A874-8AB926A8EDA1}" type="datetimeFigureOut">
              <a:rPr lang="en-US" smtClean="0"/>
              <a:pPr/>
              <a:t>10/21/2023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28917154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7921" y="457200"/>
            <a:ext cx="4447330" cy="1771650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68603" y="569161"/>
            <a:ext cx="2441517" cy="3662279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5" y="2228850"/>
            <a:ext cx="4451213" cy="2114550"/>
          </a:xfrm>
        </p:spPr>
        <p:txBody>
          <a:bodyPr>
            <a:normAutofit/>
          </a:bodyPr>
          <a:lstStyle>
            <a:lvl1pPr marL="0" indent="0" algn="ctr">
              <a:buNone/>
              <a:defRPr sz="135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2557A-7053-4340-A874-8AB926A8EDA1}" type="datetimeFigureOut">
              <a:rPr lang="en-US" smtClean="0"/>
              <a:pPr/>
              <a:t>10/21/2023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1203239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347" y="457200"/>
            <a:ext cx="7765321" cy="9947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346" y="1572048"/>
            <a:ext cx="7765322" cy="27713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759052" y="4412457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02557A-7053-4340-A874-8AB926A8EDA1}" type="datetimeFigureOut">
              <a:rPr lang="en-US" smtClean="0"/>
              <a:pPr/>
              <a:t>10/21/2023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346" y="4412457"/>
            <a:ext cx="500464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85509" y="4412457"/>
            <a:ext cx="56515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385240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40" r:id="rId3"/>
    <p:sldLayoutId id="2147483741" r:id="rId4"/>
    <p:sldLayoutId id="2147483742" r:id="rId5"/>
    <p:sldLayoutId id="2147483743" r:id="rId6"/>
    <p:sldLayoutId id="2147483744" r:id="rId7"/>
    <p:sldLayoutId id="2147483745" r:id="rId8"/>
    <p:sldLayoutId id="2147483746" r:id="rId9"/>
    <p:sldLayoutId id="2147483747" r:id="rId10"/>
    <p:sldLayoutId id="2147483748" r:id="rId11"/>
    <p:sldLayoutId id="2147483749" r:id="rId12"/>
    <p:sldLayoutId id="2147483750" r:id="rId13"/>
    <p:sldLayoutId id="2147483751" r:id="rId14"/>
    <p:sldLayoutId id="2147483752" r:id="rId15"/>
    <p:sldLayoutId id="2147483753" r:id="rId16"/>
    <p:sldLayoutId id="2147483754" r:id="rId17"/>
    <p:sldLayoutId id="2147483755" r:id="rId18"/>
  </p:sldLayoutIdLst>
  <p:hf sldNum="0" hdr="0" ftr="0" dt="0"/>
  <p:txStyles>
    <p:titleStyle>
      <a:lvl1pPr algn="ctr" defTabSz="685800" rtl="0" eaLnBrk="1" latinLnBrk="0" hangingPunct="1">
        <a:lnSpc>
          <a:spcPct val="90000"/>
        </a:lnSpc>
        <a:spcBef>
          <a:spcPct val="0"/>
        </a:spcBef>
        <a:buNone/>
        <a:defRPr sz="255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120000"/>
        </a:lnSpc>
        <a:spcBef>
          <a:spcPts val="75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12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120000"/>
        </a:lnSpc>
        <a:spcBef>
          <a:spcPts val="375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120000"/>
        </a:lnSpc>
        <a:spcBef>
          <a:spcPts val="375"/>
        </a:spcBef>
        <a:buFont typeface="Arial" panose="020B0604020202020204" pitchFamily="34" charset="0"/>
        <a:buChar char="•"/>
        <a:defRPr sz="105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120000"/>
        </a:lnSpc>
        <a:spcBef>
          <a:spcPts val="375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120000"/>
        </a:lnSpc>
        <a:spcBef>
          <a:spcPts val="375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120000"/>
        </a:lnSpc>
        <a:spcBef>
          <a:spcPts val="375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120000"/>
        </a:lnSpc>
        <a:spcBef>
          <a:spcPts val="375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120000"/>
        </a:lnSpc>
        <a:spcBef>
          <a:spcPts val="375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67C2A8-CC4B-8110-1087-2786D407B3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0316" y="702979"/>
            <a:ext cx="6751097" cy="782921"/>
          </a:xfrm>
        </p:spPr>
        <p:txBody>
          <a:bodyPr/>
          <a:lstStyle/>
          <a:p>
            <a:r>
              <a:rPr lang="en-US" dirty="0"/>
              <a:t>Binary Shifts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586C15-9834-2523-890E-43E42C3869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9061" y="1902279"/>
            <a:ext cx="7845878" cy="2473779"/>
          </a:xfrm>
        </p:spPr>
        <p:txBody>
          <a:bodyPr>
            <a:normAutofit/>
          </a:bodyPr>
          <a:lstStyle/>
          <a:p>
            <a:pPr algn="l">
              <a:lnSpc>
                <a:spcPct val="200000"/>
              </a:lnSpc>
            </a:pPr>
            <a:r>
              <a:rPr lang="en-US" dirty="0"/>
              <a:t>A shift involves moving the bits stored in a register a given number of places within the register. </a:t>
            </a:r>
          </a:p>
          <a:p>
            <a:pPr algn="l">
              <a:lnSpc>
                <a:spcPct val="200000"/>
              </a:lnSpc>
            </a:pPr>
            <a:r>
              <a:rPr lang="en-US" dirty="0"/>
              <a:t>Each bit within the register may be used for a different purpose. </a:t>
            </a:r>
          </a:p>
          <a:p>
            <a:pPr algn="l">
              <a:lnSpc>
                <a:spcPct val="200000"/>
              </a:lnSpc>
            </a:pPr>
            <a:r>
              <a:rPr lang="en-US" dirty="0"/>
              <a:t>Example in the IR each bit identifies a different interrupt.</a:t>
            </a:r>
          </a:p>
        </p:txBody>
      </p:sp>
    </p:spTree>
    <p:extLst>
      <p:ext uri="{BB962C8B-B14F-4D97-AF65-F5344CB8AC3E}">
        <p14:creationId xmlns:p14="http://schemas.microsoft.com/office/powerpoint/2010/main" val="14573350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Logical / Arithmetic Left Shift Examples</a:t>
            </a:r>
            <a:endParaRPr/>
          </a:p>
        </p:txBody>
      </p:sp>
      <p:graphicFrame>
        <p:nvGraphicFramePr>
          <p:cNvPr id="154" name="Google Shape;154;p20"/>
          <p:cNvGraphicFramePr/>
          <p:nvPr/>
        </p:nvGraphicFramePr>
        <p:xfrm>
          <a:off x="952500" y="1566850"/>
          <a:ext cx="7239000" cy="1508670"/>
        </p:xfrm>
        <a:graphic>
          <a:graphicData uri="http://schemas.openxmlformats.org/drawingml/2006/table">
            <a:tbl>
              <a:tblPr>
                <a:noFill/>
                <a:tableStyleId>{02411FDA-2FCF-44FE-B519-2435F02F2D32}</a:tableStyleId>
              </a:tblPr>
              <a:tblGrid>
                <a:gridCol w="3619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19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100">
                          <a:solidFill>
                            <a:srgbClr val="F3F3F3"/>
                          </a:solidFill>
                        </a:rPr>
                        <a:t>10110101</a:t>
                      </a:r>
                      <a:endParaRPr sz="2100">
                        <a:solidFill>
                          <a:srgbClr val="F3F3F3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100">
                          <a:solidFill>
                            <a:srgbClr val="F3F3F3"/>
                          </a:solidFill>
                        </a:rPr>
                        <a:t>01011010</a:t>
                      </a:r>
                      <a:endParaRPr sz="2100">
                        <a:solidFill>
                          <a:srgbClr val="F3F3F3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100">
                          <a:solidFill>
                            <a:srgbClr val="F3F3F3"/>
                          </a:solidFill>
                        </a:rPr>
                        <a:t>&lt;&lt; 2</a:t>
                      </a:r>
                      <a:endParaRPr sz="2100">
                        <a:solidFill>
                          <a:srgbClr val="F3F3F3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100">
                          <a:solidFill>
                            <a:srgbClr val="F3F3F3"/>
                          </a:solidFill>
                        </a:rPr>
                        <a:t>&lt;&lt; 4</a:t>
                      </a:r>
                      <a:endParaRPr sz="2100">
                        <a:solidFill>
                          <a:srgbClr val="F3F3F3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>
                        <a:solidFill>
                          <a:srgbClr val="F3F3F3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>
                        <a:solidFill>
                          <a:srgbClr val="F3F3F3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Logical / Arithmetic Left Shift Examples</a:t>
            </a:r>
            <a:endParaRPr/>
          </a:p>
        </p:txBody>
      </p:sp>
      <p:graphicFrame>
        <p:nvGraphicFramePr>
          <p:cNvPr id="160" name="Google Shape;160;p21"/>
          <p:cNvGraphicFramePr/>
          <p:nvPr/>
        </p:nvGraphicFramePr>
        <p:xfrm>
          <a:off x="952500" y="1566850"/>
          <a:ext cx="7239000" cy="1508670"/>
        </p:xfrm>
        <a:graphic>
          <a:graphicData uri="http://schemas.openxmlformats.org/drawingml/2006/table">
            <a:tbl>
              <a:tblPr>
                <a:noFill/>
                <a:tableStyleId>{02411FDA-2FCF-44FE-B519-2435F02F2D32}</a:tableStyleId>
              </a:tblPr>
              <a:tblGrid>
                <a:gridCol w="3619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19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100">
                          <a:solidFill>
                            <a:srgbClr val="F3F3F3"/>
                          </a:solidFill>
                        </a:rPr>
                        <a:t>10110101</a:t>
                      </a:r>
                      <a:endParaRPr sz="2100">
                        <a:solidFill>
                          <a:srgbClr val="F3F3F3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100">
                          <a:solidFill>
                            <a:srgbClr val="F3F3F3"/>
                          </a:solidFill>
                        </a:rPr>
                        <a:t>01011010</a:t>
                      </a:r>
                      <a:endParaRPr sz="2100">
                        <a:solidFill>
                          <a:srgbClr val="F3F3F3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100">
                          <a:solidFill>
                            <a:srgbClr val="F3F3F3"/>
                          </a:solidFill>
                        </a:rPr>
                        <a:t>&lt;&lt; 2</a:t>
                      </a:r>
                      <a:endParaRPr sz="2100">
                        <a:solidFill>
                          <a:srgbClr val="F3F3F3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100">
                          <a:solidFill>
                            <a:srgbClr val="F3F3F3"/>
                          </a:solidFill>
                        </a:rPr>
                        <a:t>&lt;&lt; 4</a:t>
                      </a:r>
                      <a:endParaRPr sz="2100">
                        <a:solidFill>
                          <a:srgbClr val="F3F3F3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100">
                          <a:solidFill>
                            <a:srgbClr val="F3F3F3"/>
                          </a:solidFill>
                        </a:rPr>
                        <a:t>11010100</a:t>
                      </a:r>
                      <a:endParaRPr sz="2100">
                        <a:solidFill>
                          <a:srgbClr val="F3F3F3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100">
                          <a:solidFill>
                            <a:srgbClr val="F3F3F3"/>
                          </a:solidFill>
                        </a:rPr>
                        <a:t>10100000</a:t>
                      </a:r>
                      <a:endParaRPr sz="2100">
                        <a:solidFill>
                          <a:srgbClr val="F3F3F3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Logical Right Shift</a:t>
            </a:r>
            <a:endParaRPr/>
          </a:p>
        </p:txBody>
      </p:sp>
      <p:sp>
        <p:nvSpPr>
          <p:cNvPr id="166" name="Google Shape;166;p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133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Each bit is moved one right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The least significant bit(right most) is discarded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A zero is added to the left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repeat for the number of shifts required...</a:t>
            </a:r>
            <a:endParaRPr/>
          </a:p>
        </p:txBody>
      </p:sp>
      <p:graphicFrame>
        <p:nvGraphicFramePr>
          <p:cNvPr id="167" name="Google Shape;167;p22"/>
          <p:cNvGraphicFramePr/>
          <p:nvPr/>
        </p:nvGraphicFramePr>
        <p:xfrm>
          <a:off x="979575" y="2860300"/>
          <a:ext cx="7239000" cy="1405025"/>
        </p:xfrm>
        <a:graphic>
          <a:graphicData uri="http://schemas.openxmlformats.org/drawingml/2006/table">
            <a:tbl>
              <a:tblPr>
                <a:noFill/>
                <a:tableStyleId>{02411FDA-2FCF-44FE-B519-2435F02F2D32}</a:tableStyleId>
              </a:tblPr>
              <a:tblGrid>
                <a:gridCol w="904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4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048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048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048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048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048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048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7162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1</a:t>
                      </a:r>
                      <a:endParaRPr sz="2400"/>
                    </a:p>
                  </a:txBody>
                  <a:tcPr marL="91425" marR="91425" marT="91425" marB="9142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0</a:t>
                      </a:r>
                      <a:endParaRPr sz="2400"/>
                    </a:p>
                  </a:txBody>
                  <a:tcPr marL="91425" marR="91425" marT="91425" marB="9142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1</a:t>
                      </a:r>
                      <a:endParaRPr sz="2400"/>
                    </a:p>
                  </a:txBody>
                  <a:tcPr marL="91425" marR="91425" marT="91425" marB="9142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1</a:t>
                      </a:r>
                      <a:endParaRPr sz="2400"/>
                    </a:p>
                  </a:txBody>
                  <a:tcPr marL="91425" marR="91425" marT="91425" marB="9142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0</a:t>
                      </a:r>
                      <a:endParaRPr sz="2400"/>
                    </a:p>
                  </a:txBody>
                  <a:tcPr marL="91425" marR="91425" marT="91425" marB="9142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1</a:t>
                      </a:r>
                      <a:endParaRPr sz="2400"/>
                    </a:p>
                  </a:txBody>
                  <a:tcPr marL="91425" marR="91425" marT="91425" marB="9142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0</a:t>
                      </a:r>
                      <a:endParaRPr sz="2400"/>
                    </a:p>
                  </a:txBody>
                  <a:tcPr marL="91425" marR="91425" marT="91425" marB="9142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1</a:t>
                      </a:r>
                      <a:endParaRPr sz="2400"/>
                    </a:p>
                  </a:txBody>
                  <a:tcPr marL="91425" marR="91425" marT="91425" marB="91425" anchor="ctr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87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91425" marR="91425" marT="91425" marB="9142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91425" marR="91425" marT="91425" marB="9142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91425" marR="91425" marT="91425" marB="9142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91425" marR="91425" marT="91425" marB="9142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91425" marR="91425" marT="91425" marB="9142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91425" marR="91425" marT="91425" marB="9142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91425" marR="91425" marT="91425" marB="9142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91425" marR="91425" marT="91425" marB="91425" anchor="ctr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68" name="Google Shape;168;p22"/>
          <p:cNvSpPr/>
          <p:nvPr/>
        </p:nvSpPr>
        <p:spPr>
          <a:xfrm flipH="1">
            <a:off x="6893425" y="394175"/>
            <a:ext cx="1587000" cy="4791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00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Logical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Logical Right Shift</a:t>
            </a:r>
            <a:endParaRPr/>
          </a:p>
        </p:txBody>
      </p:sp>
      <p:sp>
        <p:nvSpPr>
          <p:cNvPr id="174" name="Google Shape;174;p2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133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Each bit is moved one right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The least significant bit(right most) is discarded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A zero is added to the left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repeat for the number of shifts required...</a:t>
            </a:r>
            <a:endParaRPr/>
          </a:p>
        </p:txBody>
      </p:sp>
      <p:graphicFrame>
        <p:nvGraphicFramePr>
          <p:cNvPr id="175" name="Google Shape;175;p23"/>
          <p:cNvGraphicFramePr/>
          <p:nvPr/>
        </p:nvGraphicFramePr>
        <p:xfrm>
          <a:off x="979575" y="2860300"/>
          <a:ext cx="7239000" cy="1405025"/>
        </p:xfrm>
        <a:graphic>
          <a:graphicData uri="http://schemas.openxmlformats.org/drawingml/2006/table">
            <a:tbl>
              <a:tblPr>
                <a:noFill/>
                <a:tableStyleId>{02411FDA-2FCF-44FE-B519-2435F02F2D32}</a:tableStyleId>
              </a:tblPr>
              <a:tblGrid>
                <a:gridCol w="904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4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048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048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048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048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048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048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7162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1</a:t>
                      </a:r>
                      <a:endParaRPr sz="2400"/>
                    </a:p>
                  </a:txBody>
                  <a:tcPr marL="91425" marR="91425" marT="91425" marB="9142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0</a:t>
                      </a:r>
                      <a:endParaRPr sz="2400"/>
                    </a:p>
                  </a:txBody>
                  <a:tcPr marL="91425" marR="91425" marT="91425" marB="9142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1</a:t>
                      </a:r>
                      <a:endParaRPr sz="2400"/>
                    </a:p>
                  </a:txBody>
                  <a:tcPr marL="91425" marR="91425" marT="91425" marB="9142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1</a:t>
                      </a:r>
                      <a:endParaRPr sz="2400"/>
                    </a:p>
                  </a:txBody>
                  <a:tcPr marL="91425" marR="91425" marT="91425" marB="9142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0</a:t>
                      </a:r>
                      <a:endParaRPr sz="2400"/>
                    </a:p>
                  </a:txBody>
                  <a:tcPr marL="91425" marR="91425" marT="91425" marB="9142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1</a:t>
                      </a:r>
                      <a:endParaRPr sz="2400"/>
                    </a:p>
                  </a:txBody>
                  <a:tcPr marL="91425" marR="91425" marT="91425" marB="9142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0</a:t>
                      </a:r>
                      <a:endParaRPr sz="2400"/>
                    </a:p>
                  </a:txBody>
                  <a:tcPr marL="91425" marR="91425" marT="91425" marB="9142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1</a:t>
                      </a:r>
                      <a:endParaRPr sz="2400"/>
                    </a:p>
                  </a:txBody>
                  <a:tcPr marL="91425" marR="91425" marT="91425" marB="91425" anchor="ctr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87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91425" marR="91425" marT="91425" marB="9142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91425" marR="91425" marT="91425" marB="9142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91425" marR="91425" marT="91425" marB="9142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91425" marR="91425" marT="91425" marB="9142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91425" marR="91425" marT="91425" marB="9142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91425" marR="91425" marT="91425" marB="9142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91425" marR="91425" marT="91425" marB="9142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91425" marR="91425" marT="91425" marB="91425" anchor="ctr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76" name="Google Shape;176;p23"/>
          <p:cNvSpPr/>
          <p:nvPr/>
        </p:nvSpPr>
        <p:spPr>
          <a:xfrm rot="-8097059" flipH="1">
            <a:off x="2528658" y="3503621"/>
            <a:ext cx="495965" cy="11837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23"/>
          <p:cNvSpPr/>
          <p:nvPr/>
        </p:nvSpPr>
        <p:spPr>
          <a:xfrm rot="-8097059" flipH="1">
            <a:off x="3466133" y="3560396"/>
            <a:ext cx="495965" cy="11837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23"/>
          <p:cNvSpPr/>
          <p:nvPr/>
        </p:nvSpPr>
        <p:spPr>
          <a:xfrm rot="-8097059" flipH="1">
            <a:off x="4371758" y="3534346"/>
            <a:ext cx="495965" cy="11837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23"/>
          <p:cNvSpPr/>
          <p:nvPr/>
        </p:nvSpPr>
        <p:spPr>
          <a:xfrm rot="-8097059" flipH="1">
            <a:off x="5277383" y="3534346"/>
            <a:ext cx="495965" cy="11837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23"/>
          <p:cNvSpPr/>
          <p:nvPr/>
        </p:nvSpPr>
        <p:spPr>
          <a:xfrm rot="-8097059" flipH="1">
            <a:off x="6183008" y="3534346"/>
            <a:ext cx="495965" cy="11837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23"/>
          <p:cNvSpPr/>
          <p:nvPr/>
        </p:nvSpPr>
        <p:spPr>
          <a:xfrm rot="-8097059" flipH="1">
            <a:off x="7088633" y="3534346"/>
            <a:ext cx="495965" cy="11837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23"/>
          <p:cNvSpPr/>
          <p:nvPr/>
        </p:nvSpPr>
        <p:spPr>
          <a:xfrm rot="-8097059" flipH="1">
            <a:off x="1591183" y="3534346"/>
            <a:ext cx="495965" cy="11837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23"/>
          <p:cNvSpPr/>
          <p:nvPr/>
        </p:nvSpPr>
        <p:spPr>
          <a:xfrm flipH="1">
            <a:off x="6893425" y="394175"/>
            <a:ext cx="1587000" cy="4791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00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Logical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Logical Right Shift</a:t>
            </a:r>
            <a:endParaRPr/>
          </a:p>
        </p:txBody>
      </p:sp>
      <p:sp>
        <p:nvSpPr>
          <p:cNvPr id="189" name="Google Shape;189;p2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133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Each bit is moved one right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The least significant bit(right most) is discarded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A zero is added to the left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repeat for the number of shifts required...</a:t>
            </a:r>
            <a:endParaRPr/>
          </a:p>
        </p:txBody>
      </p:sp>
      <p:graphicFrame>
        <p:nvGraphicFramePr>
          <p:cNvPr id="190" name="Google Shape;190;p24"/>
          <p:cNvGraphicFramePr/>
          <p:nvPr/>
        </p:nvGraphicFramePr>
        <p:xfrm>
          <a:off x="979575" y="2860300"/>
          <a:ext cx="7239000" cy="1405025"/>
        </p:xfrm>
        <a:graphic>
          <a:graphicData uri="http://schemas.openxmlformats.org/drawingml/2006/table">
            <a:tbl>
              <a:tblPr>
                <a:noFill/>
                <a:tableStyleId>{02411FDA-2FCF-44FE-B519-2435F02F2D32}</a:tableStyleId>
              </a:tblPr>
              <a:tblGrid>
                <a:gridCol w="904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4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048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048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048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048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048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048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7162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1</a:t>
                      </a:r>
                      <a:endParaRPr sz="2400"/>
                    </a:p>
                  </a:txBody>
                  <a:tcPr marL="91425" marR="91425" marT="91425" marB="9142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0</a:t>
                      </a:r>
                      <a:endParaRPr sz="2400"/>
                    </a:p>
                  </a:txBody>
                  <a:tcPr marL="91425" marR="91425" marT="91425" marB="9142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1</a:t>
                      </a:r>
                      <a:endParaRPr sz="2400"/>
                    </a:p>
                  </a:txBody>
                  <a:tcPr marL="91425" marR="91425" marT="91425" marB="9142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1</a:t>
                      </a:r>
                      <a:endParaRPr sz="2400"/>
                    </a:p>
                  </a:txBody>
                  <a:tcPr marL="91425" marR="91425" marT="91425" marB="9142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0</a:t>
                      </a:r>
                      <a:endParaRPr sz="2400"/>
                    </a:p>
                  </a:txBody>
                  <a:tcPr marL="91425" marR="91425" marT="91425" marB="9142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1</a:t>
                      </a:r>
                      <a:endParaRPr sz="2400"/>
                    </a:p>
                  </a:txBody>
                  <a:tcPr marL="91425" marR="91425" marT="91425" marB="9142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0</a:t>
                      </a:r>
                      <a:endParaRPr sz="2400"/>
                    </a:p>
                  </a:txBody>
                  <a:tcPr marL="91425" marR="91425" marT="91425" marB="9142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1</a:t>
                      </a:r>
                      <a:endParaRPr sz="2400"/>
                    </a:p>
                  </a:txBody>
                  <a:tcPr marL="91425" marR="91425" marT="91425" marB="91425" anchor="ctr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87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91425" marR="91425" marT="91425" marB="9142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1</a:t>
                      </a:r>
                      <a:endParaRPr sz="2400"/>
                    </a:p>
                  </a:txBody>
                  <a:tcPr marL="91425" marR="91425" marT="91425" marB="9142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0</a:t>
                      </a:r>
                      <a:endParaRPr sz="2400"/>
                    </a:p>
                  </a:txBody>
                  <a:tcPr marL="91425" marR="91425" marT="91425" marB="9142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1</a:t>
                      </a:r>
                      <a:endParaRPr sz="2400"/>
                    </a:p>
                  </a:txBody>
                  <a:tcPr marL="91425" marR="91425" marT="91425" marB="9142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1</a:t>
                      </a:r>
                      <a:endParaRPr sz="2400"/>
                    </a:p>
                  </a:txBody>
                  <a:tcPr marL="91425" marR="91425" marT="91425" marB="9142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0</a:t>
                      </a:r>
                      <a:endParaRPr sz="2400"/>
                    </a:p>
                  </a:txBody>
                  <a:tcPr marL="91425" marR="91425" marT="91425" marB="9142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1</a:t>
                      </a:r>
                      <a:endParaRPr sz="2400"/>
                    </a:p>
                  </a:txBody>
                  <a:tcPr marL="91425" marR="91425" marT="91425" marB="9142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0</a:t>
                      </a:r>
                      <a:endParaRPr sz="2400"/>
                    </a:p>
                  </a:txBody>
                  <a:tcPr marL="91425" marR="91425" marT="91425" marB="91425" anchor="ctr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91" name="Google Shape;191;p24"/>
          <p:cNvSpPr/>
          <p:nvPr/>
        </p:nvSpPr>
        <p:spPr>
          <a:xfrm rot="-8097059" flipH="1">
            <a:off x="2528658" y="3503621"/>
            <a:ext cx="495965" cy="11837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24"/>
          <p:cNvSpPr/>
          <p:nvPr/>
        </p:nvSpPr>
        <p:spPr>
          <a:xfrm rot="-8097059" flipH="1">
            <a:off x="3466133" y="3560396"/>
            <a:ext cx="495965" cy="11837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24"/>
          <p:cNvSpPr/>
          <p:nvPr/>
        </p:nvSpPr>
        <p:spPr>
          <a:xfrm rot="-8097059" flipH="1">
            <a:off x="4371758" y="3534346"/>
            <a:ext cx="495965" cy="11837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24"/>
          <p:cNvSpPr/>
          <p:nvPr/>
        </p:nvSpPr>
        <p:spPr>
          <a:xfrm rot="-8097059" flipH="1">
            <a:off x="5277383" y="3534346"/>
            <a:ext cx="495965" cy="11837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24"/>
          <p:cNvSpPr/>
          <p:nvPr/>
        </p:nvSpPr>
        <p:spPr>
          <a:xfrm rot="-8097059" flipH="1">
            <a:off x="6183008" y="3534346"/>
            <a:ext cx="495965" cy="11837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24"/>
          <p:cNvSpPr/>
          <p:nvPr/>
        </p:nvSpPr>
        <p:spPr>
          <a:xfrm rot="-8097059" flipH="1">
            <a:off x="7088633" y="3534346"/>
            <a:ext cx="495965" cy="11837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24"/>
          <p:cNvSpPr/>
          <p:nvPr/>
        </p:nvSpPr>
        <p:spPr>
          <a:xfrm rot="-8097059" flipH="1">
            <a:off x="1591183" y="3534346"/>
            <a:ext cx="495965" cy="11837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24"/>
          <p:cNvSpPr/>
          <p:nvPr/>
        </p:nvSpPr>
        <p:spPr>
          <a:xfrm flipH="1">
            <a:off x="6893425" y="394175"/>
            <a:ext cx="1587000" cy="4791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00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Logical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Logical Right Shift</a:t>
            </a:r>
            <a:endParaRPr/>
          </a:p>
        </p:txBody>
      </p:sp>
      <p:sp>
        <p:nvSpPr>
          <p:cNvPr id="204" name="Google Shape;204;p2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133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Each bit is moved one right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The least significant bit(right most) is discarded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A zero is added to the left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repeat for the number of shifts required...</a:t>
            </a:r>
            <a:endParaRPr/>
          </a:p>
        </p:txBody>
      </p:sp>
      <p:graphicFrame>
        <p:nvGraphicFramePr>
          <p:cNvPr id="205" name="Google Shape;205;p25"/>
          <p:cNvGraphicFramePr/>
          <p:nvPr/>
        </p:nvGraphicFramePr>
        <p:xfrm>
          <a:off x="979575" y="2860300"/>
          <a:ext cx="7239000" cy="1405025"/>
        </p:xfrm>
        <a:graphic>
          <a:graphicData uri="http://schemas.openxmlformats.org/drawingml/2006/table">
            <a:tbl>
              <a:tblPr>
                <a:noFill/>
                <a:tableStyleId>{02411FDA-2FCF-44FE-B519-2435F02F2D32}</a:tableStyleId>
              </a:tblPr>
              <a:tblGrid>
                <a:gridCol w="904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4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048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048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048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048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048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048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7162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1</a:t>
                      </a:r>
                      <a:endParaRPr sz="2400"/>
                    </a:p>
                  </a:txBody>
                  <a:tcPr marL="91425" marR="91425" marT="91425" marB="9142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0</a:t>
                      </a:r>
                      <a:endParaRPr sz="2400"/>
                    </a:p>
                  </a:txBody>
                  <a:tcPr marL="91425" marR="91425" marT="91425" marB="9142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1</a:t>
                      </a:r>
                      <a:endParaRPr sz="2400"/>
                    </a:p>
                  </a:txBody>
                  <a:tcPr marL="91425" marR="91425" marT="91425" marB="9142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1</a:t>
                      </a:r>
                      <a:endParaRPr sz="2400"/>
                    </a:p>
                  </a:txBody>
                  <a:tcPr marL="91425" marR="91425" marT="91425" marB="9142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0</a:t>
                      </a:r>
                      <a:endParaRPr sz="2400"/>
                    </a:p>
                  </a:txBody>
                  <a:tcPr marL="91425" marR="91425" marT="91425" marB="9142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1</a:t>
                      </a:r>
                      <a:endParaRPr sz="2400"/>
                    </a:p>
                  </a:txBody>
                  <a:tcPr marL="91425" marR="91425" marT="91425" marB="9142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0</a:t>
                      </a:r>
                      <a:endParaRPr sz="2400"/>
                    </a:p>
                  </a:txBody>
                  <a:tcPr marL="91425" marR="91425" marT="91425" marB="9142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1</a:t>
                      </a:r>
                      <a:endParaRPr sz="2400"/>
                    </a:p>
                  </a:txBody>
                  <a:tcPr marL="91425" marR="91425" marT="91425" marB="91425" anchor="ctr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87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91425" marR="91425" marT="91425" marB="9142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1</a:t>
                      </a:r>
                      <a:endParaRPr sz="2400"/>
                    </a:p>
                  </a:txBody>
                  <a:tcPr marL="91425" marR="91425" marT="91425" marB="9142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0</a:t>
                      </a:r>
                      <a:endParaRPr sz="2400"/>
                    </a:p>
                  </a:txBody>
                  <a:tcPr marL="91425" marR="91425" marT="91425" marB="9142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1</a:t>
                      </a:r>
                      <a:endParaRPr sz="2400"/>
                    </a:p>
                  </a:txBody>
                  <a:tcPr marL="91425" marR="91425" marT="91425" marB="9142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1</a:t>
                      </a:r>
                      <a:endParaRPr sz="2400"/>
                    </a:p>
                  </a:txBody>
                  <a:tcPr marL="91425" marR="91425" marT="91425" marB="9142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0</a:t>
                      </a:r>
                      <a:endParaRPr sz="2400"/>
                    </a:p>
                  </a:txBody>
                  <a:tcPr marL="91425" marR="91425" marT="91425" marB="9142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1</a:t>
                      </a:r>
                      <a:endParaRPr sz="2400"/>
                    </a:p>
                  </a:txBody>
                  <a:tcPr marL="91425" marR="91425" marT="91425" marB="9142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0</a:t>
                      </a:r>
                      <a:endParaRPr sz="2400"/>
                    </a:p>
                  </a:txBody>
                  <a:tcPr marL="91425" marR="91425" marT="91425" marB="91425" anchor="ctr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06" name="Google Shape;206;p25"/>
          <p:cNvSpPr/>
          <p:nvPr/>
        </p:nvSpPr>
        <p:spPr>
          <a:xfrm rot="-8097059" flipH="1">
            <a:off x="2528658" y="3503621"/>
            <a:ext cx="495965" cy="11837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25"/>
          <p:cNvSpPr/>
          <p:nvPr/>
        </p:nvSpPr>
        <p:spPr>
          <a:xfrm rot="-8097059" flipH="1">
            <a:off x="3466133" y="3560396"/>
            <a:ext cx="495965" cy="11837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25"/>
          <p:cNvSpPr/>
          <p:nvPr/>
        </p:nvSpPr>
        <p:spPr>
          <a:xfrm rot="-8097059" flipH="1">
            <a:off x="4371758" y="3534346"/>
            <a:ext cx="495965" cy="11837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25"/>
          <p:cNvSpPr/>
          <p:nvPr/>
        </p:nvSpPr>
        <p:spPr>
          <a:xfrm rot="-8097059" flipH="1">
            <a:off x="5277383" y="3534346"/>
            <a:ext cx="495965" cy="11837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25"/>
          <p:cNvSpPr/>
          <p:nvPr/>
        </p:nvSpPr>
        <p:spPr>
          <a:xfrm rot="-8097059" flipH="1">
            <a:off x="6183008" y="3534346"/>
            <a:ext cx="495965" cy="11837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25"/>
          <p:cNvSpPr/>
          <p:nvPr/>
        </p:nvSpPr>
        <p:spPr>
          <a:xfrm rot="-8097059" flipH="1">
            <a:off x="7088633" y="3534346"/>
            <a:ext cx="495965" cy="11837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25"/>
          <p:cNvSpPr/>
          <p:nvPr/>
        </p:nvSpPr>
        <p:spPr>
          <a:xfrm rot="-8097059" flipH="1">
            <a:off x="1591183" y="3534346"/>
            <a:ext cx="495965" cy="11837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3" name="Google Shape;21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13325" y="3063871"/>
            <a:ext cx="312300" cy="312300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25"/>
          <p:cNvSpPr/>
          <p:nvPr/>
        </p:nvSpPr>
        <p:spPr>
          <a:xfrm flipH="1">
            <a:off x="6893425" y="394175"/>
            <a:ext cx="1587000" cy="4791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00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Logical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Logical Right Shift</a:t>
            </a:r>
            <a:endParaRPr/>
          </a:p>
        </p:txBody>
      </p:sp>
      <p:sp>
        <p:nvSpPr>
          <p:cNvPr id="220" name="Google Shape;220;p2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133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Each bit is moved one right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The least significant bit(right most) is discarded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A zero is added to the left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repeat for the number of shifts required...</a:t>
            </a:r>
            <a:endParaRPr/>
          </a:p>
        </p:txBody>
      </p:sp>
      <p:graphicFrame>
        <p:nvGraphicFramePr>
          <p:cNvPr id="221" name="Google Shape;221;p26"/>
          <p:cNvGraphicFramePr/>
          <p:nvPr/>
        </p:nvGraphicFramePr>
        <p:xfrm>
          <a:off x="979575" y="2860300"/>
          <a:ext cx="7239000" cy="1405025"/>
        </p:xfrm>
        <a:graphic>
          <a:graphicData uri="http://schemas.openxmlformats.org/drawingml/2006/table">
            <a:tbl>
              <a:tblPr>
                <a:noFill/>
                <a:tableStyleId>{02411FDA-2FCF-44FE-B519-2435F02F2D32}</a:tableStyleId>
              </a:tblPr>
              <a:tblGrid>
                <a:gridCol w="904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4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048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048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048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048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048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048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7162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1</a:t>
                      </a:r>
                      <a:endParaRPr sz="2400"/>
                    </a:p>
                  </a:txBody>
                  <a:tcPr marL="91425" marR="91425" marT="91425" marB="9142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0</a:t>
                      </a:r>
                      <a:endParaRPr sz="2400"/>
                    </a:p>
                  </a:txBody>
                  <a:tcPr marL="91425" marR="91425" marT="91425" marB="9142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1</a:t>
                      </a:r>
                      <a:endParaRPr sz="2400"/>
                    </a:p>
                  </a:txBody>
                  <a:tcPr marL="91425" marR="91425" marT="91425" marB="9142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1</a:t>
                      </a:r>
                      <a:endParaRPr sz="2400"/>
                    </a:p>
                  </a:txBody>
                  <a:tcPr marL="91425" marR="91425" marT="91425" marB="9142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0</a:t>
                      </a:r>
                      <a:endParaRPr sz="2400"/>
                    </a:p>
                  </a:txBody>
                  <a:tcPr marL="91425" marR="91425" marT="91425" marB="9142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1</a:t>
                      </a:r>
                      <a:endParaRPr sz="2400"/>
                    </a:p>
                  </a:txBody>
                  <a:tcPr marL="91425" marR="91425" marT="91425" marB="9142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0</a:t>
                      </a:r>
                      <a:endParaRPr sz="2400"/>
                    </a:p>
                  </a:txBody>
                  <a:tcPr marL="91425" marR="91425" marT="91425" marB="9142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1</a:t>
                      </a:r>
                      <a:endParaRPr sz="2400"/>
                    </a:p>
                  </a:txBody>
                  <a:tcPr marL="91425" marR="91425" marT="91425" marB="91425" anchor="ctr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87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0</a:t>
                      </a:r>
                      <a:endParaRPr sz="2400"/>
                    </a:p>
                  </a:txBody>
                  <a:tcPr marL="91425" marR="91425" marT="91425" marB="91425" anchor="ctr"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1</a:t>
                      </a:r>
                      <a:endParaRPr sz="2400"/>
                    </a:p>
                  </a:txBody>
                  <a:tcPr marL="91425" marR="91425" marT="91425" marB="9142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0</a:t>
                      </a:r>
                      <a:endParaRPr sz="2400"/>
                    </a:p>
                  </a:txBody>
                  <a:tcPr marL="91425" marR="91425" marT="91425" marB="9142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1</a:t>
                      </a:r>
                      <a:endParaRPr sz="2400"/>
                    </a:p>
                  </a:txBody>
                  <a:tcPr marL="91425" marR="91425" marT="91425" marB="9142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1</a:t>
                      </a:r>
                      <a:endParaRPr sz="2400"/>
                    </a:p>
                  </a:txBody>
                  <a:tcPr marL="91425" marR="91425" marT="91425" marB="9142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0</a:t>
                      </a:r>
                      <a:endParaRPr sz="2400"/>
                    </a:p>
                  </a:txBody>
                  <a:tcPr marL="91425" marR="91425" marT="91425" marB="9142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1</a:t>
                      </a:r>
                      <a:endParaRPr sz="2400"/>
                    </a:p>
                  </a:txBody>
                  <a:tcPr marL="91425" marR="91425" marT="91425" marB="9142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0</a:t>
                      </a:r>
                      <a:endParaRPr sz="2400"/>
                    </a:p>
                  </a:txBody>
                  <a:tcPr marL="91425" marR="91425" marT="91425" marB="91425" anchor="ctr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22" name="Google Shape;222;p26"/>
          <p:cNvSpPr/>
          <p:nvPr/>
        </p:nvSpPr>
        <p:spPr>
          <a:xfrm rot="-8097059" flipH="1">
            <a:off x="2528658" y="3503621"/>
            <a:ext cx="495965" cy="11837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26"/>
          <p:cNvSpPr/>
          <p:nvPr/>
        </p:nvSpPr>
        <p:spPr>
          <a:xfrm rot="-8097059" flipH="1">
            <a:off x="3466133" y="3560396"/>
            <a:ext cx="495965" cy="11837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26"/>
          <p:cNvSpPr/>
          <p:nvPr/>
        </p:nvSpPr>
        <p:spPr>
          <a:xfrm rot="-8097059" flipH="1">
            <a:off x="4371758" y="3534346"/>
            <a:ext cx="495965" cy="11837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26"/>
          <p:cNvSpPr/>
          <p:nvPr/>
        </p:nvSpPr>
        <p:spPr>
          <a:xfrm rot="-8097059" flipH="1">
            <a:off x="5277383" y="3534346"/>
            <a:ext cx="495965" cy="11837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26"/>
          <p:cNvSpPr/>
          <p:nvPr/>
        </p:nvSpPr>
        <p:spPr>
          <a:xfrm rot="-8097059" flipH="1">
            <a:off x="6183008" y="3534346"/>
            <a:ext cx="495965" cy="11837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26"/>
          <p:cNvSpPr/>
          <p:nvPr/>
        </p:nvSpPr>
        <p:spPr>
          <a:xfrm rot="-8097059" flipH="1">
            <a:off x="7088633" y="3534346"/>
            <a:ext cx="495965" cy="11837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p26"/>
          <p:cNvSpPr/>
          <p:nvPr/>
        </p:nvSpPr>
        <p:spPr>
          <a:xfrm rot="-8097059" flipH="1">
            <a:off x="1591183" y="3534346"/>
            <a:ext cx="495965" cy="11837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29" name="Google Shape;22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13325" y="3063871"/>
            <a:ext cx="312300" cy="312300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26"/>
          <p:cNvSpPr/>
          <p:nvPr/>
        </p:nvSpPr>
        <p:spPr>
          <a:xfrm flipH="1">
            <a:off x="6893425" y="394175"/>
            <a:ext cx="1587000" cy="4791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00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Logical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Logical Right Shift Examples</a:t>
            </a:r>
            <a:endParaRPr/>
          </a:p>
        </p:txBody>
      </p:sp>
      <p:graphicFrame>
        <p:nvGraphicFramePr>
          <p:cNvPr id="236" name="Google Shape;236;p27"/>
          <p:cNvGraphicFramePr/>
          <p:nvPr/>
        </p:nvGraphicFramePr>
        <p:xfrm>
          <a:off x="952500" y="1566850"/>
          <a:ext cx="7239000" cy="1508670"/>
        </p:xfrm>
        <a:graphic>
          <a:graphicData uri="http://schemas.openxmlformats.org/drawingml/2006/table">
            <a:tbl>
              <a:tblPr>
                <a:noFill/>
                <a:tableStyleId>{02411FDA-2FCF-44FE-B519-2435F02F2D32}</a:tableStyleId>
              </a:tblPr>
              <a:tblGrid>
                <a:gridCol w="3619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19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100">
                          <a:solidFill>
                            <a:srgbClr val="F3F3F3"/>
                          </a:solidFill>
                        </a:rPr>
                        <a:t>10110101</a:t>
                      </a:r>
                      <a:endParaRPr sz="2100">
                        <a:solidFill>
                          <a:srgbClr val="F3F3F3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100">
                          <a:solidFill>
                            <a:srgbClr val="F3F3F3"/>
                          </a:solidFill>
                        </a:rPr>
                        <a:t>01011010</a:t>
                      </a:r>
                      <a:endParaRPr sz="2100">
                        <a:solidFill>
                          <a:srgbClr val="F3F3F3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100">
                          <a:solidFill>
                            <a:srgbClr val="F3F3F3"/>
                          </a:solidFill>
                        </a:rPr>
                        <a:t>&gt;&gt; 3</a:t>
                      </a:r>
                      <a:endParaRPr sz="2100">
                        <a:solidFill>
                          <a:srgbClr val="F3F3F3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100">
                          <a:solidFill>
                            <a:srgbClr val="F3F3F3"/>
                          </a:solidFill>
                        </a:rPr>
                        <a:t>&gt;&gt; 5</a:t>
                      </a:r>
                      <a:endParaRPr sz="2100">
                        <a:solidFill>
                          <a:srgbClr val="F3F3F3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>
                        <a:solidFill>
                          <a:srgbClr val="F3F3F3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>
                        <a:solidFill>
                          <a:srgbClr val="F3F3F3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Logical Right Shift Examples</a:t>
            </a:r>
            <a:endParaRPr/>
          </a:p>
        </p:txBody>
      </p:sp>
      <p:graphicFrame>
        <p:nvGraphicFramePr>
          <p:cNvPr id="242" name="Google Shape;242;p28"/>
          <p:cNvGraphicFramePr/>
          <p:nvPr/>
        </p:nvGraphicFramePr>
        <p:xfrm>
          <a:off x="952500" y="1566850"/>
          <a:ext cx="7239000" cy="1508670"/>
        </p:xfrm>
        <a:graphic>
          <a:graphicData uri="http://schemas.openxmlformats.org/drawingml/2006/table">
            <a:tbl>
              <a:tblPr>
                <a:noFill/>
                <a:tableStyleId>{02411FDA-2FCF-44FE-B519-2435F02F2D32}</a:tableStyleId>
              </a:tblPr>
              <a:tblGrid>
                <a:gridCol w="3619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19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100">
                          <a:solidFill>
                            <a:srgbClr val="F3F3F3"/>
                          </a:solidFill>
                        </a:rPr>
                        <a:t>10110101</a:t>
                      </a:r>
                      <a:endParaRPr sz="2100">
                        <a:solidFill>
                          <a:srgbClr val="F3F3F3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100">
                          <a:solidFill>
                            <a:srgbClr val="F3F3F3"/>
                          </a:solidFill>
                        </a:rPr>
                        <a:t>01011010</a:t>
                      </a:r>
                      <a:endParaRPr sz="2100">
                        <a:solidFill>
                          <a:srgbClr val="F3F3F3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100">
                          <a:solidFill>
                            <a:srgbClr val="F3F3F3"/>
                          </a:solidFill>
                        </a:rPr>
                        <a:t>&gt;&gt; 3</a:t>
                      </a:r>
                      <a:endParaRPr sz="2100">
                        <a:solidFill>
                          <a:srgbClr val="F3F3F3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100">
                          <a:solidFill>
                            <a:srgbClr val="F3F3F3"/>
                          </a:solidFill>
                        </a:rPr>
                        <a:t>&gt;&gt; 5</a:t>
                      </a:r>
                      <a:endParaRPr sz="2100">
                        <a:solidFill>
                          <a:srgbClr val="F3F3F3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100">
                          <a:solidFill>
                            <a:srgbClr val="F3F3F3"/>
                          </a:solidFill>
                        </a:rPr>
                        <a:t>00011010</a:t>
                      </a:r>
                      <a:endParaRPr sz="2100">
                        <a:solidFill>
                          <a:srgbClr val="F3F3F3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100">
                          <a:solidFill>
                            <a:srgbClr val="F3F3F3"/>
                          </a:solidFill>
                        </a:rPr>
                        <a:t>00000010</a:t>
                      </a:r>
                      <a:endParaRPr sz="2100">
                        <a:solidFill>
                          <a:srgbClr val="F3F3F3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Arithmetic Right Shift</a:t>
            </a:r>
            <a:endParaRPr/>
          </a:p>
        </p:txBody>
      </p:sp>
      <p:sp>
        <p:nvSpPr>
          <p:cNvPr id="248" name="Google Shape;248;p2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133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Each bit is moved one right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The least significant bit(right most) is discarded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The most significant bit is </a:t>
            </a:r>
            <a:r>
              <a:rPr lang="en-GB">
                <a:solidFill>
                  <a:schemeClr val="accent4"/>
                </a:solidFill>
              </a:rPr>
              <a:t>copied to the left hand side</a:t>
            </a:r>
            <a:endParaRPr>
              <a:solidFill>
                <a:schemeClr val="accent4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repeat for the number of shifts required...</a:t>
            </a:r>
            <a:endParaRPr/>
          </a:p>
        </p:txBody>
      </p:sp>
      <p:graphicFrame>
        <p:nvGraphicFramePr>
          <p:cNvPr id="249" name="Google Shape;249;p29"/>
          <p:cNvGraphicFramePr/>
          <p:nvPr/>
        </p:nvGraphicFramePr>
        <p:xfrm>
          <a:off x="979575" y="2860300"/>
          <a:ext cx="7239000" cy="1405025"/>
        </p:xfrm>
        <a:graphic>
          <a:graphicData uri="http://schemas.openxmlformats.org/drawingml/2006/table">
            <a:tbl>
              <a:tblPr>
                <a:noFill/>
                <a:tableStyleId>{02411FDA-2FCF-44FE-B519-2435F02F2D32}</a:tableStyleId>
              </a:tblPr>
              <a:tblGrid>
                <a:gridCol w="904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4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048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048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048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048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048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048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7162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1</a:t>
                      </a:r>
                      <a:endParaRPr sz="2400"/>
                    </a:p>
                  </a:txBody>
                  <a:tcPr marL="91425" marR="91425" marT="91425" marB="9142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0</a:t>
                      </a:r>
                      <a:endParaRPr sz="2400"/>
                    </a:p>
                  </a:txBody>
                  <a:tcPr marL="91425" marR="91425" marT="91425" marB="9142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1</a:t>
                      </a:r>
                      <a:endParaRPr sz="2400"/>
                    </a:p>
                  </a:txBody>
                  <a:tcPr marL="91425" marR="91425" marT="91425" marB="9142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1</a:t>
                      </a:r>
                      <a:endParaRPr sz="2400"/>
                    </a:p>
                  </a:txBody>
                  <a:tcPr marL="91425" marR="91425" marT="91425" marB="9142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0</a:t>
                      </a:r>
                      <a:endParaRPr sz="2400"/>
                    </a:p>
                  </a:txBody>
                  <a:tcPr marL="91425" marR="91425" marT="91425" marB="9142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1</a:t>
                      </a:r>
                      <a:endParaRPr sz="2400"/>
                    </a:p>
                  </a:txBody>
                  <a:tcPr marL="91425" marR="91425" marT="91425" marB="9142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0</a:t>
                      </a:r>
                      <a:endParaRPr sz="2400"/>
                    </a:p>
                  </a:txBody>
                  <a:tcPr marL="91425" marR="91425" marT="91425" marB="9142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1</a:t>
                      </a:r>
                      <a:endParaRPr sz="2400"/>
                    </a:p>
                  </a:txBody>
                  <a:tcPr marL="91425" marR="91425" marT="91425" marB="91425" anchor="ctr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87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91425" marR="91425" marT="91425" marB="9142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91425" marR="91425" marT="91425" marB="9142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91425" marR="91425" marT="91425" marB="9142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91425" marR="91425" marT="91425" marB="9142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91425" marR="91425" marT="91425" marB="9142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91425" marR="91425" marT="91425" marB="9142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91425" marR="91425" marT="91425" marB="9142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91425" marR="91425" marT="91425" marB="91425" anchor="ctr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50" name="Google Shape;250;p29"/>
          <p:cNvSpPr/>
          <p:nvPr/>
        </p:nvSpPr>
        <p:spPr>
          <a:xfrm rot="-8097059" flipH="1">
            <a:off x="2560508" y="3560396"/>
            <a:ext cx="495965" cy="11837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29"/>
          <p:cNvSpPr/>
          <p:nvPr/>
        </p:nvSpPr>
        <p:spPr>
          <a:xfrm rot="-8097059" flipH="1">
            <a:off x="3466133" y="3560396"/>
            <a:ext cx="495965" cy="11837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29"/>
          <p:cNvSpPr/>
          <p:nvPr/>
        </p:nvSpPr>
        <p:spPr>
          <a:xfrm rot="-8097059" flipH="1">
            <a:off x="4371758" y="3534346"/>
            <a:ext cx="495965" cy="11837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29"/>
          <p:cNvSpPr/>
          <p:nvPr/>
        </p:nvSpPr>
        <p:spPr>
          <a:xfrm rot="-8097059" flipH="1">
            <a:off x="5277383" y="3534346"/>
            <a:ext cx="495965" cy="11837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29"/>
          <p:cNvSpPr/>
          <p:nvPr/>
        </p:nvSpPr>
        <p:spPr>
          <a:xfrm rot="-8097059" flipH="1">
            <a:off x="6183008" y="3534346"/>
            <a:ext cx="495965" cy="11837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29"/>
          <p:cNvSpPr/>
          <p:nvPr/>
        </p:nvSpPr>
        <p:spPr>
          <a:xfrm rot="-8097059" flipH="1">
            <a:off x="7088633" y="3534346"/>
            <a:ext cx="495965" cy="11837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29"/>
          <p:cNvSpPr/>
          <p:nvPr/>
        </p:nvSpPr>
        <p:spPr>
          <a:xfrm rot="-8097059" flipH="1">
            <a:off x="1591183" y="3534346"/>
            <a:ext cx="495965" cy="11837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29"/>
          <p:cNvSpPr/>
          <p:nvPr/>
        </p:nvSpPr>
        <p:spPr>
          <a:xfrm flipH="1">
            <a:off x="6893425" y="394175"/>
            <a:ext cx="1587000" cy="4791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Arithmetic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845387" y="20921"/>
            <a:ext cx="6751097" cy="74652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Binary Shifts</a:t>
            </a:r>
            <a:endParaRPr dirty="0"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647912" y="847159"/>
            <a:ext cx="6751097" cy="388367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2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Types of shifts</a:t>
            </a:r>
          </a:p>
          <a:p>
            <a:pPr marL="285750" lvl="0" indent="-285750" algn="l" rtl="0">
              <a:lnSpc>
                <a:spcPct val="2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dirty="0"/>
              <a:t>Logical</a:t>
            </a:r>
          </a:p>
          <a:p>
            <a:pPr marL="285750" lvl="0" indent="-285750" algn="l" rtl="0">
              <a:lnSpc>
                <a:spcPct val="2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dirty="0"/>
              <a:t>Arithmetic</a:t>
            </a:r>
          </a:p>
          <a:p>
            <a:pPr marL="285750" lvl="0" indent="-285750" algn="l" rtl="0">
              <a:lnSpc>
                <a:spcPct val="2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dirty="0"/>
              <a:t>Cyclic Shifts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Arithmetic Right Shift</a:t>
            </a:r>
            <a:endParaRPr/>
          </a:p>
        </p:txBody>
      </p:sp>
      <p:sp>
        <p:nvSpPr>
          <p:cNvPr id="263" name="Google Shape;263;p3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133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Each bit is moved one right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The least significant bit(right most) is discarded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The most significant bit is </a:t>
            </a:r>
            <a:r>
              <a:rPr lang="en-GB">
                <a:solidFill>
                  <a:schemeClr val="accent4"/>
                </a:solidFill>
              </a:rPr>
              <a:t>copied to the left hand side</a:t>
            </a:r>
            <a:endParaRPr>
              <a:solidFill>
                <a:schemeClr val="accent4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repeat for the number of shifts required...</a:t>
            </a:r>
            <a:endParaRPr/>
          </a:p>
        </p:txBody>
      </p:sp>
      <p:graphicFrame>
        <p:nvGraphicFramePr>
          <p:cNvPr id="264" name="Google Shape;264;p30"/>
          <p:cNvGraphicFramePr/>
          <p:nvPr/>
        </p:nvGraphicFramePr>
        <p:xfrm>
          <a:off x="979575" y="2860300"/>
          <a:ext cx="7239000" cy="1405025"/>
        </p:xfrm>
        <a:graphic>
          <a:graphicData uri="http://schemas.openxmlformats.org/drawingml/2006/table">
            <a:tbl>
              <a:tblPr>
                <a:noFill/>
                <a:tableStyleId>{02411FDA-2FCF-44FE-B519-2435F02F2D32}</a:tableStyleId>
              </a:tblPr>
              <a:tblGrid>
                <a:gridCol w="904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4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048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048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048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048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048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048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7162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1</a:t>
                      </a:r>
                      <a:endParaRPr sz="2400"/>
                    </a:p>
                  </a:txBody>
                  <a:tcPr marL="91425" marR="91425" marT="91425" marB="9142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0</a:t>
                      </a:r>
                      <a:endParaRPr sz="2400"/>
                    </a:p>
                  </a:txBody>
                  <a:tcPr marL="91425" marR="91425" marT="91425" marB="9142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1</a:t>
                      </a:r>
                      <a:endParaRPr sz="2400"/>
                    </a:p>
                  </a:txBody>
                  <a:tcPr marL="91425" marR="91425" marT="91425" marB="9142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1</a:t>
                      </a:r>
                      <a:endParaRPr sz="2400"/>
                    </a:p>
                  </a:txBody>
                  <a:tcPr marL="91425" marR="91425" marT="91425" marB="9142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0</a:t>
                      </a:r>
                      <a:endParaRPr sz="2400"/>
                    </a:p>
                  </a:txBody>
                  <a:tcPr marL="91425" marR="91425" marT="91425" marB="9142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1</a:t>
                      </a:r>
                      <a:endParaRPr sz="2400"/>
                    </a:p>
                  </a:txBody>
                  <a:tcPr marL="91425" marR="91425" marT="91425" marB="9142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0</a:t>
                      </a:r>
                      <a:endParaRPr sz="2400"/>
                    </a:p>
                  </a:txBody>
                  <a:tcPr marL="91425" marR="91425" marT="91425" marB="9142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1</a:t>
                      </a:r>
                      <a:endParaRPr sz="2400"/>
                    </a:p>
                  </a:txBody>
                  <a:tcPr marL="91425" marR="91425" marT="91425" marB="91425" anchor="ctr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87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91425" marR="91425" marT="91425" marB="9142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1</a:t>
                      </a:r>
                      <a:endParaRPr sz="2400"/>
                    </a:p>
                  </a:txBody>
                  <a:tcPr marL="91425" marR="91425" marT="91425" marB="9142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0</a:t>
                      </a:r>
                      <a:endParaRPr sz="2400"/>
                    </a:p>
                  </a:txBody>
                  <a:tcPr marL="91425" marR="91425" marT="91425" marB="9142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1</a:t>
                      </a:r>
                      <a:endParaRPr sz="2400"/>
                    </a:p>
                  </a:txBody>
                  <a:tcPr marL="91425" marR="91425" marT="91425" marB="9142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1</a:t>
                      </a:r>
                      <a:endParaRPr sz="2400"/>
                    </a:p>
                  </a:txBody>
                  <a:tcPr marL="91425" marR="91425" marT="91425" marB="9142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0</a:t>
                      </a:r>
                      <a:endParaRPr sz="2400"/>
                    </a:p>
                  </a:txBody>
                  <a:tcPr marL="91425" marR="91425" marT="91425" marB="9142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1</a:t>
                      </a:r>
                      <a:endParaRPr sz="2400"/>
                    </a:p>
                  </a:txBody>
                  <a:tcPr marL="91425" marR="91425" marT="91425" marB="9142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0</a:t>
                      </a:r>
                      <a:endParaRPr sz="2400"/>
                    </a:p>
                  </a:txBody>
                  <a:tcPr marL="91425" marR="91425" marT="91425" marB="91425" anchor="ctr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65" name="Google Shape;265;p30"/>
          <p:cNvSpPr/>
          <p:nvPr/>
        </p:nvSpPr>
        <p:spPr>
          <a:xfrm rot="-8097059" flipH="1">
            <a:off x="2560508" y="3560396"/>
            <a:ext cx="495965" cy="11837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30"/>
          <p:cNvSpPr/>
          <p:nvPr/>
        </p:nvSpPr>
        <p:spPr>
          <a:xfrm rot="-8097059" flipH="1">
            <a:off x="3466133" y="3560396"/>
            <a:ext cx="495965" cy="11837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30"/>
          <p:cNvSpPr/>
          <p:nvPr/>
        </p:nvSpPr>
        <p:spPr>
          <a:xfrm rot="-8097059" flipH="1">
            <a:off x="4371758" y="3534346"/>
            <a:ext cx="495965" cy="11837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30"/>
          <p:cNvSpPr/>
          <p:nvPr/>
        </p:nvSpPr>
        <p:spPr>
          <a:xfrm rot="-8097059" flipH="1">
            <a:off x="5277383" y="3534346"/>
            <a:ext cx="495965" cy="11837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p30"/>
          <p:cNvSpPr/>
          <p:nvPr/>
        </p:nvSpPr>
        <p:spPr>
          <a:xfrm rot="-8097059" flipH="1">
            <a:off x="6183008" y="3534346"/>
            <a:ext cx="495965" cy="11837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30"/>
          <p:cNvSpPr/>
          <p:nvPr/>
        </p:nvSpPr>
        <p:spPr>
          <a:xfrm rot="-8097059" flipH="1">
            <a:off x="7088633" y="3534346"/>
            <a:ext cx="495965" cy="11837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p30"/>
          <p:cNvSpPr/>
          <p:nvPr/>
        </p:nvSpPr>
        <p:spPr>
          <a:xfrm rot="-8097059" flipH="1">
            <a:off x="1591183" y="3534346"/>
            <a:ext cx="495965" cy="11837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30"/>
          <p:cNvSpPr/>
          <p:nvPr/>
        </p:nvSpPr>
        <p:spPr>
          <a:xfrm flipH="1">
            <a:off x="6893425" y="394175"/>
            <a:ext cx="1587000" cy="4791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Arithmetic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Arithmetic Right Shift</a:t>
            </a:r>
            <a:endParaRPr/>
          </a:p>
        </p:txBody>
      </p:sp>
      <p:sp>
        <p:nvSpPr>
          <p:cNvPr id="278" name="Google Shape;278;p3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133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Each bit is moved one right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The least significant bit(right most) is discarded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The most significant bit is </a:t>
            </a:r>
            <a:r>
              <a:rPr lang="en-GB">
                <a:solidFill>
                  <a:schemeClr val="accent4"/>
                </a:solidFill>
              </a:rPr>
              <a:t>copied to the left hand side</a:t>
            </a:r>
            <a:endParaRPr>
              <a:solidFill>
                <a:schemeClr val="accent4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repeat for the number of shifts required...</a:t>
            </a:r>
            <a:endParaRPr/>
          </a:p>
        </p:txBody>
      </p:sp>
      <p:graphicFrame>
        <p:nvGraphicFramePr>
          <p:cNvPr id="279" name="Google Shape;279;p31"/>
          <p:cNvGraphicFramePr/>
          <p:nvPr/>
        </p:nvGraphicFramePr>
        <p:xfrm>
          <a:off x="979575" y="2860300"/>
          <a:ext cx="7239000" cy="1405025"/>
        </p:xfrm>
        <a:graphic>
          <a:graphicData uri="http://schemas.openxmlformats.org/drawingml/2006/table">
            <a:tbl>
              <a:tblPr>
                <a:noFill/>
                <a:tableStyleId>{02411FDA-2FCF-44FE-B519-2435F02F2D32}</a:tableStyleId>
              </a:tblPr>
              <a:tblGrid>
                <a:gridCol w="904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4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048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048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048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048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048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048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7162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1</a:t>
                      </a:r>
                      <a:endParaRPr sz="2400"/>
                    </a:p>
                  </a:txBody>
                  <a:tcPr marL="91425" marR="91425" marT="91425" marB="9142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0</a:t>
                      </a:r>
                      <a:endParaRPr sz="2400"/>
                    </a:p>
                  </a:txBody>
                  <a:tcPr marL="91425" marR="91425" marT="91425" marB="9142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1</a:t>
                      </a:r>
                      <a:endParaRPr sz="2400"/>
                    </a:p>
                  </a:txBody>
                  <a:tcPr marL="91425" marR="91425" marT="91425" marB="9142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1</a:t>
                      </a:r>
                      <a:endParaRPr sz="2400"/>
                    </a:p>
                  </a:txBody>
                  <a:tcPr marL="91425" marR="91425" marT="91425" marB="9142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0</a:t>
                      </a:r>
                      <a:endParaRPr sz="2400"/>
                    </a:p>
                  </a:txBody>
                  <a:tcPr marL="91425" marR="91425" marT="91425" marB="9142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1</a:t>
                      </a:r>
                      <a:endParaRPr sz="2400"/>
                    </a:p>
                  </a:txBody>
                  <a:tcPr marL="91425" marR="91425" marT="91425" marB="9142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0</a:t>
                      </a:r>
                      <a:endParaRPr sz="2400"/>
                    </a:p>
                  </a:txBody>
                  <a:tcPr marL="91425" marR="91425" marT="91425" marB="9142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1</a:t>
                      </a:r>
                      <a:endParaRPr sz="2400"/>
                    </a:p>
                  </a:txBody>
                  <a:tcPr marL="91425" marR="91425" marT="91425" marB="91425" anchor="ctr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87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91425" marR="91425" marT="91425" marB="9142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1</a:t>
                      </a:r>
                      <a:endParaRPr sz="2400"/>
                    </a:p>
                  </a:txBody>
                  <a:tcPr marL="91425" marR="91425" marT="91425" marB="9142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0</a:t>
                      </a:r>
                      <a:endParaRPr sz="2400"/>
                    </a:p>
                  </a:txBody>
                  <a:tcPr marL="91425" marR="91425" marT="91425" marB="9142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1</a:t>
                      </a:r>
                      <a:endParaRPr sz="2400"/>
                    </a:p>
                  </a:txBody>
                  <a:tcPr marL="91425" marR="91425" marT="91425" marB="9142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1</a:t>
                      </a:r>
                      <a:endParaRPr sz="2400"/>
                    </a:p>
                  </a:txBody>
                  <a:tcPr marL="91425" marR="91425" marT="91425" marB="9142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0</a:t>
                      </a:r>
                      <a:endParaRPr sz="2400"/>
                    </a:p>
                  </a:txBody>
                  <a:tcPr marL="91425" marR="91425" marT="91425" marB="9142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1</a:t>
                      </a:r>
                      <a:endParaRPr sz="2400"/>
                    </a:p>
                  </a:txBody>
                  <a:tcPr marL="91425" marR="91425" marT="91425" marB="9142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0</a:t>
                      </a:r>
                      <a:endParaRPr sz="2400"/>
                    </a:p>
                  </a:txBody>
                  <a:tcPr marL="91425" marR="91425" marT="91425" marB="91425" anchor="ctr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80" name="Google Shape;280;p31"/>
          <p:cNvSpPr/>
          <p:nvPr/>
        </p:nvSpPr>
        <p:spPr>
          <a:xfrm rot="-8097059" flipH="1">
            <a:off x="2560508" y="3560396"/>
            <a:ext cx="495965" cy="11837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p31"/>
          <p:cNvSpPr/>
          <p:nvPr/>
        </p:nvSpPr>
        <p:spPr>
          <a:xfrm rot="-8097059" flipH="1">
            <a:off x="3466133" y="3560396"/>
            <a:ext cx="495965" cy="11837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p31"/>
          <p:cNvSpPr/>
          <p:nvPr/>
        </p:nvSpPr>
        <p:spPr>
          <a:xfrm rot="-8097059" flipH="1">
            <a:off x="4371758" y="3534346"/>
            <a:ext cx="495965" cy="11837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31"/>
          <p:cNvSpPr/>
          <p:nvPr/>
        </p:nvSpPr>
        <p:spPr>
          <a:xfrm rot="-8097059" flipH="1">
            <a:off x="5277383" y="3534346"/>
            <a:ext cx="495965" cy="11837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31"/>
          <p:cNvSpPr/>
          <p:nvPr/>
        </p:nvSpPr>
        <p:spPr>
          <a:xfrm rot="-8097059" flipH="1">
            <a:off x="6183008" y="3534346"/>
            <a:ext cx="495965" cy="11837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p31"/>
          <p:cNvSpPr/>
          <p:nvPr/>
        </p:nvSpPr>
        <p:spPr>
          <a:xfrm rot="-8097059" flipH="1">
            <a:off x="7088633" y="3534346"/>
            <a:ext cx="495965" cy="11837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31"/>
          <p:cNvSpPr/>
          <p:nvPr/>
        </p:nvSpPr>
        <p:spPr>
          <a:xfrm rot="-8097059" flipH="1">
            <a:off x="1591183" y="3534346"/>
            <a:ext cx="495965" cy="11837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87" name="Google Shape;28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13325" y="3063871"/>
            <a:ext cx="312300" cy="312300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31"/>
          <p:cNvSpPr/>
          <p:nvPr/>
        </p:nvSpPr>
        <p:spPr>
          <a:xfrm flipH="1">
            <a:off x="6893425" y="394175"/>
            <a:ext cx="1587000" cy="4791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Arithmetic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Arithmetic Right Shift</a:t>
            </a:r>
            <a:endParaRPr/>
          </a:p>
        </p:txBody>
      </p:sp>
      <p:sp>
        <p:nvSpPr>
          <p:cNvPr id="294" name="Google Shape;294;p3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133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Each bit is moved one right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The least significant bit(right most) is discarded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The most significant bit is </a:t>
            </a:r>
            <a:r>
              <a:rPr lang="en-GB">
                <a:solidFill>
                  <a:schemeClr val="accent4"/>
                </a:solidFill>
              </a:rPr>
              <a:t>copied to the left hand side</a:t>
            </a:r>
            <a:endParaRPr>
              <a:solidFill>
                <a:schemeClr val="accent4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repeat for the number of shifts required...</a:t>
            </a:r>
            <a:endParaRPr/>
          </a:p>
        </p:txBody>
      </p:sp>
      <p:graphicFrame>
        <p:nvGraphicFramePr>
          <p:cNvPr id="295" name="Google Shape;295;p32"/>
          <p:cNvGraphicFramePr/>
          <p:nvPr/>
        </p:nvGraphicFramePr>
        <p:xfrm>
          <a:off x="979575" y="2860300"/>
          <a:ext cx="7239000" cy="1405025"/>
        </p:xfrm>
        <a:graphic>
          <a:graphicData uri="http://schemas.openxmlformats.org/drawingml/2006/table">
            <a:tbl>
              <a:tblPr>
                <a:noFill/>
                <a:tableStyleId>{02411FDA-2FCF-44FE-B519-2435F02F2D32}</a:tableStyleId>
              </a:tblPr>
              <a:tblGrid>
                <a:gridCol w="904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4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048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048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048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048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048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048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7162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1</a:t>
                      </a:r>
                      <a:endParaRPr sz="2400"/>
                    </a:p>
                  </a:txBody>
                  <a:tcPr marL="91425" marR="91425" marT="91425" marB="9142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0</a:t>
                      </a:r>
                      <a:endParaRPr sz="2400"/>
                    </a:p>
                  </a:txBody>
                  <a:tcPr marL="91425" marR="91425" marT="91425" marB="9142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1</a:t>
                      </a:r>
                      <a:endParaRPr sz="2400"/>
                    </a:p>
                  </a:txBody>
                  <a:tcPr marL="91425" marR="91425" marT="91425" marB="9142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1</a:t>
                      </a:r>
                      <a:endParaRPr sz="2400"/>
                    </a:p>
                  </a:txBody>
                  <a:tcPr marL="91425" marR="91425" marT="91425" marB="9142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0</a:t>
                      </a:r>
                      <a:endParaRPr sz="2400"/>
                    </a:p>
                  </a:txBody>
                  <a:tcPr marL="91425" marR="91425" marT="91425" marB="9142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1</a:t>
                      </a:r>
                      <a:endParaRPr sz="2400"/>
                    </a:p>
                  </a:txBody>
                  <a:tcPr marL="91425" marR="91425" marT="91425" marB="9142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0</a:t>
                      </a:r>
                      <a:endParaRPr sz="2400"/>
                    </a:p>
                  </a:txBody>
                  <a:tcPr marL="91425" marR="91425" marT="91425" marB="9142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1</a:t>
                      </a:r>
                      <a:endParaRPr sz="2400"/>
                    </a:p>
                  </a:txBody>
                  <a:tcPr marL="91425" marR="91425" marT="91425" marB="91425" anchor="ctr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87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91425" marR="91425" marT="91425" marB="9142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1</a:t>
                      </a:r>
                      <a:endParaRPr sz="2400"/>
                    </a:p>
                  </a:txBody>
                  <a:tcPr marL="91425" marR="91425" marT="91425" marB="9142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0</a:t>
                      </a:r>
                      <a:endParaRPr sz="2400"/>
                    </a:p>
                  </a:txBody>
                  <a:tcPr marL="91425" marR="91425" marT="91425" marB="9142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1</a:t>
                      </a:r>
                      <a:endParaRPr sz="2400"/>
                    </a:p>
                  </a:txBody>
                  <a:tcPr marL="91425" marR="91425" marT="91425" marB="9142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1</a:t>
                      </a:r>
                      <a:endParaRPr sz="2400"/>
                    </a:p>
                  </a:txBody>
                  <a:tcPr marL="91425" marR="91425" marT="91425" marB="9142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0</a:t>
                      </a:r>
                      <a:endParaRPr sz="2400"/>
                    </a:p>
                  </a:txBody>
                  <a:tcPr marL="91425" marR="91425" marT="91425" marB="9142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1</a:t>
                      </a:r>
                      <a:endParaRPr sz="2400"/>
                    </a:p>
                  </a:txBody>
                  <a:tcPr marL="91425" marR="91425" marT="91425" marB="9142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0</a:t>
                      </a:r>
                      <a:endParaRPr sz="2400"/>
                    </a:p>
                  </a:txBody>
                  <a:tcPr marL="91425" marR="91425" marT="91425" marB="91425" anchor="ctr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96" name="Google Shape;296;p32"/>
          <p:cNvSpPr/>
          <p:nvPr/>
        </p:nvSpPr>
        <p:spPr>
          <a:xfrm rot="-8097059" flipH="1">
            <a:off x="2560508" y="3560396"/>
            <a:ext cx="495965" cy="11837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32"/>
          <p:cNvSpPr/>
          <p:nvPr/>
        </p:nvSpPr>
        <p:spPr>
          <a:xfrm rot="-8097059" flipH="1">
            <a:off x="3466133" y="3560396"/>
            <a:ext cx="495965" cy="11837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298;p32"/>
          <p:cNvSpPr/>
          <p:nvPr/>
        </p:nvSpPr>
        <p:spPr>
          <a:xfrm rot="-8097059" flipH="1">
            <a:off x="4371758" y="3534346"/>
            <a:ext cx="495965" cy="11837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Google Shape;299;p32"/>
          <p:cNvSpPr/>
          <p:nvPr/>
        </p:nvSpPr>
        <p:spPr>
          <a:xfrm rot="-8097059" flipH="1">
            <a:off x="5277383" y="3534346"/>
            <a:ext cx="495965" cy="11837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p32"/>
          <p:cNvSpPr/>
          <p:nvPr/>
        </p:nvSpPr>
        <p:spPr>
          <a:xfrm rot="-8097059" flipH="1">
            <a:off x="6183008" y="3534346"/>
            <a:ext cx="495965" cy="11837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" name="Google Shape;301;p32"/>
          <p:cNvSpPr/>
          <p:nvPr/>
        </p:nvSpPr>
        <p:spPr>
          <a:xfrm rot="-8097059" flipH="1">
            <a:off x="7088633" y="3534346"/>
            <a:ext cx="495965" cy="11837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p32"/>
          <p:cNvSpPr/>
          <p:nvPr/>
        </p:nvSpPr>
        <p:spPr>
          <a:xfrm rot="-8097059" flipH="1">
            <a:off x="1591183" y="3534346"/>
            <a:ext cx="495965" cy="11837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03" name="Google Shape;30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13325" y="3063871"/>
            <a:ext cx="312300" cy="312300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32"/>
          <p:cNvSpPr/>
          <p:nvPr/>
        </p:nvSpPr>
        <p:spPr>
          <a:xfrm flipH="1">
            <a:off x="6893425" y="394175"/>
            <a:ext cx="1587000" cy="4791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Arithmetic</a:t>
            </a:r>
            <a:endParaRPr/>
          </a:p>
        </p:txBody>
      </p:sp>
      <p:sp>
        <p:nvSpPr>
          <p:cNvPr id="305" name="Google Shape;305;p32"/>
          <p:cNvSpPr/>
          <p:nvPr/>
        </p:nvSpPr>
        <p:spPr>
          <a:xfrm rot="-5397121" flipH="1">
            <a:off x="1264342" y="3522075"/>
            <a:ext cx="358200" cy="1185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Arithmetic Right Shift</a:t>
            </a:r>
            <a:endParaRPr/>
          </a:p>
        </p:txBody>
      </p:sp>
      <p:sp>
        <p:nvSpPr>
          <p:cNvPr id="311" name="Google Shape;311;p3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133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Each bit is moved one right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The least significant bit(right most) is discarded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The most significant bit is </a:t>
            </a:r>
            <a:r>
              <a:rPr lang="en-GB">
                <a:solidFill>
                  <a:schemeClr val="accent4"/>
                </a:solidFill>
              </a:rPr>
              <a:t>copied to the left hand side</a:t>
            </a:r>
            <a:endParaRPr>
              <a:solidFill>
                <a:schemeClr val="accent4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repeat for the number of shifts required...</a:t>
            </a:r>
            <a:endParaRPr/>
          </a:p>
        </p:txBody>
      </p:sp>
      <p:graphicFrame>
        <p:nvGraphicFramePr>
          <p:cNvPr id="312" name="Google Shape;312;p33"/>
          <p:cNvGraphicFramePr/>
          <p:nvPr/>
        </p:nvGraphicFramePr>
        <p:xfrm>
          <a:off x="979575" y="2860300"/>
          <a:ext cx="7239000" cy="1405025"/>
        </p:xfrm>
        <a:graphic>
          <a:graphicData uri="http://schemas.openxmlformats.org/drawingml/2006/table">
            <a:tbl>
              <a:tblPr>
                <a:noFill/>
                <a:tableStyleId>{02411FDA-2FCF-44FE-B519-2435F02F2D32}</a:tableStyleId>
              </a:tblPr>
              <a:tblGrid>
                <a:gridCol w="904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4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048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048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048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048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048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048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7162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1</a:t>
                      </a:r>
                      <a:endParaRPr sz="2400"/>
                    </a:p>
                  </a:txBody>
                  <a:tcPr marL="91425" marR="91425" marT="91425" marB="9142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0</a:t>
                      </a:r>
                      <a:endParaRPr sz="2400"/>
                    </a:p>
                  </a:txBody>
                  <a:tcPr marL="91425" marR="91425" marT="91425" marB="9142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1</a:t>
                      </a:r>
                      <a:endParaRPr sz="2400"/>
                    </a:p>
                  </a:txBody>
                  <a:tcPr marL="91425" marR="91425" marT="91425" marB="9142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1</a:t>
                      </a:r>
                      <a:endParaRPr sz="2400"/>
                    </a:p>
                  </a:txBody>
                  <a:tcPr marL="91425" marR="91425" marT="91425" marB="9142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0</a:t>
                      </a:r>
                      <a:endParaRPr sz="2400"/>
                    </a:p>
                  </a:txBody>
                  <a:tcPr marL="91425" marR="91425" marT="91425" marB="9142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1</a:t>
                      </a:r>
                      <a:endParaRPr sz="2400"/>
                    </a:p>
                  </a:txBody>
                  <a:tcPr marL="91425" marR="91425" marT="91425" marB="9142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0</a:t>
                      </a:r>
                      <a:endParaRPr sz="2400"/>
                    </a:p>
                  </a:txBody>
                  <a:tcPr marL="91425" marR="91425" marT="91425" marB="9142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1</a:t>
                      </a:r>
                      <a:endParaRPr sz="2400"/>
                    </a:p>
                  </a:txBody>
                  <a:tcPr marL="91425" marR="91425" marT="91425" marB="91425" anchor="ctr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87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1</a:t>
                      </a:r>
                      <a:endParaRPr sz="2400"/>
                    </a:p>
                  </a:txBody>
                  <a:tcPr marL="91425" marR="91425" marT="91425" marB="91425" anchor="ctr"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1</a:t>
                      </a:r>
                      <a:endParaRPr sz="2400"/>
                    </a:p>
                  </a:txBody>
                  <a:tcPr marL="91425" marR="91425" marT="91425" marB="9142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0</a:t>
                      </a:r>
                      <a:endParaRPr sz="2400"/>
                    </a:p>
                  </a:txBody>
                  <a:tcPr marL="91425" marR="91425" marT="91425" marB="9142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1</a:t>
                      </a:r>
                      <a:endParaRPr sz="2400"/>
                    </a:p>
                  </a:txBody>
                  <a:tcPr marL="91425" marR="91425" marT="91425" marB="9142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1</a:t>
                      </a:r>
                      <a:endParaRPr sz="2400"/>
                    </a:p>
                  </a:txBody>
                  <a:tcPr marL="91425" marR="91425" marT="91425" marB="9142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0</a:t>
                      </a:r>
                      <a:endParaRPr sz="2400"/>
                    </a:p>
                  </a:txBody>
                  <a:tcPr marL="91425" marR="91425" marT="91425" marB="9142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1</a:t>
                      </a:r>
                      <a:endParaRPr sz="2400"/>
                    </a:p>
                  </a:txBody>
                  <a:tcPr marL="91425" marR="91425" marT="91425" marB="9142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0</a:t>
                      </a:r>
                      <a:endParaRPr sz="2400"/>
                    </a:p>
                  </a:txBody>
                  <a:tcPr marL="91425" marR="91425" marT="91425" marB="91425" anchor="ctr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13" name="Google Shape;313;p33"/>
          <p:cNvSpPr/>
          <p:nvPr/>
        </p:nvSpPr>
        <p:spPr>
          <a:xfrm rot="-8097059" flipH="1">
            <a:off x="2560508" y="3560396"/>
            <a:ext cx="495965" cy="11837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p33"/>
          <p:cNvSpPr/>
          <p:nvPr/>
        </p:nvSpPr>
        <p:spPr>
          <a:xfrm rot="-8097059" flipH="1">
            <a:off x="3466133" y="3560396"/>
            <a:ext cx="495965" cy="11837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33"/>
          <p:cNvSpPr/>
          <p:nvPr/>
        </p:nvSpPr>
        <p:spPr>
          <a:xfrm rot="-8097059" flipH="1">
            <a:off x="4371758" y="3534346"/>
            <a:ext cx="495965" cy="11837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33"/>
          <p:cNvSpPr/>
          <p:nvPr/>
        </p:nvSpPr>
        <p:spPr>
          <a:xfrm rot="-8097059" flipH="1">
            <a:off x="5277383" y="3534346"/>
            <a:ext cx="495965" cy="11837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p33"/>
          <p:cNvSpPr/>
          <p:nvPr/>
        </p:nvSpPr>
        <p:spPr>
          <a:xfrm rot="-8097059" flipH="1">
            <a:off x="6183008" y="3534346"/>
            <a:ext cx="495965" cy="11837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p33"/>
          <p:cNvSpPr/>
          <p:nvPr/>
        </p:nvSpPr>
        <p:spPr>
          <a:xfrm rot="-8097059" flipH="1">
            <a:off x="7088633" y="3534346"/>
            <a:ext cx="495965" cy="11837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p33"/>
          <p:cNvSpPr/>
          <p:nvPr/>
        </p:nvSpPr>
        <p:spPr>
          <a:xfrm rot="-8097059" flipH="1">
            <a:off x="1591183" y="3534346"/>
            <a:ext cx="495965" cy="11837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20" name="Google Shape;32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13325" y="3063871"/>
            <a:ext cx="312300" cy="312300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33"/>
          <p:cNvSpPr/>
          <p:nvPr/>
        </p:nvSpPr>
        <p:spPr>
          <a:xfrm flipH="1">
            <a:off x="6893425" y="394175"/>
            <a:ext cx="1587000" cy="4791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Arithmetic</a:t>
            </a:r>
            <a:endParaRPr/>
          </a:p>
        </p:txBody>
      </p:sp>
      <p:sp>
        <p:nvSpPr>
          <p:cNvPr id="322" name="Google Shape;322;p33"/>
          <p:cNvSpPr/>
          <p:nvPr/>
        </p:nvSpPr>
        <p:spPr>
          <a:xfrm rot="-5397121" flipH="1">
            <a:off x="1264342" y="3522075"/>
            <a:ext cx="358200" cy="1185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3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Arithmetic Right Shift Examples</a:t>
            </a:r>
            <a:endParaRPr/>
          </a:p>
        </p:txBody>
      </p:sp>
      <p:graphicFrame>
        <p:nvGraphicFramePr>
          <p:cNvPr id="328" name="Google Shape;328;p34"/>
          <p:cNvGraphicFramePr/>
          <p:nvPr/>
        </p:nvGraphicFramePr>
        <p:xfrm>
          <a:off x="952500" y="1566850"/>
          <a:ext cx="7239000" cy="1508670"/>
        </p:xfrm>
        <a:graphic>
          <a:graphicData uri="http://schemas.openxmlformats.org/drawingml/2006/table">
            <a:tbl>
              <a:tblPr>
                <a:noFill/>
                <a:tableStyleId>{02411FDA-2FCF-44FE-B519-2435F02F2D32}</a:tableStyleId>
              </a:tblPr>
              <a:tblGrid>
                <a:gridCol w="3619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19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100">
                          <a:solidFill>
                            <a:srgbClr val="F3F3F3"/>
                          </a:solidFill>
                        </a:rPr>
                        <a:t>10110101</a:t>
                      </a:r>
                      <a:endParaRPr sz="2100">
                        <a:solidFill>
                          <a:srgbClr val="F3F3F3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100">
                          <a:solidFill>
                            <a:srgbClr val="F3F3F3"/>
                          </a:solidFill>
                        </a:rPr>
                        <a:t>01011010</a:t>
                      </a:r>
                      <a:endParaRPr sz="2100">
                        <a:solidFill>
                          <a:srgbClr val="F3F3F3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100">
                          <a:solidFill>
                            <a:srgbClr val="F3F3F3"/>
                          </a:solidFill>
                        </a:rPr>
                        <a:t>&gt;&gt; 2</a:t>
                      </a:r>
                      <a:endParaRPr sz="2100">
                        <a:solidFill>
                          <a:srgbClr val="F3F3F3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100">
                          <a:solidFill>
                            <a:srgbClr val="F3F3F3"/>
                          </a:solidFill>
                        </a:rPr>
                        <a:t>&gt;&gt; 4</a:t>
                      </a:r>
                      <a:endParaRPr sz="2100">
                        <a:solidFill>
                          <a:srgbClr val="F3F3F3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>
                        <a:solidFill>
                          <a:srgbClr val="F3F3F3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>
                        <a:solidFill>
                          <a:srgbClr val="F3F3F3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3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Arithmetic Right Shift Examples</a:t>
            </a:r>
            <a:endParaRPr/>
          </a:p>
        </p:txBody>
      </p:sp>
      <p:graphicFrame>
        <p:nvGraphicFramePr>
          <p:cNvPr id="334" name="Google Shape;334;p35"/>
          <p:cNvGraphicFramePr/>
          <p:nvPr/>
        </p:nvGraphicFramePr>
        <p:xfrm>
          <a:off x="952500" y="1566850"/>
          <a:ext cx="7239000" cy="1508670"/>
        </p:xfrm>
        <a:graphic>
          <a:graphicData uri="http://schemas.openxmlformats.org/drawingml/2006/table">
            <a:tbl>
              <a:tblPr>
                <a:noFill/>
                <a:tableStyleId>{02411FDA-2FCF-44FE-B519-2435F02F2D32}</a:tableStyleId>
              </a:tblPr>
              <a:tblGrid>
                <a:gridCol w="3619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19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100">
                          <a:solidFill>
                            <a:srgbClr val="F3F3F3"/>
                          </a:solidFill>
                        </a:rPr>
                        <a:t>10110101</a:t>
                      </a:r>
                      <a:endParaRPr sz="2100">
                        <a:solidFill>
                          <a:srgbClr val="F3F3F3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100">
                          <a:solidFill>
                            <a:srgbClr val="F3F3F3"/>
                          </a:solidFill>
                        </a:rPr>
                        <a:t>01011010</a:t>
                      </a:r>
                      <a:endParaRPr sz="2100">
                        <a:solidFill>
                          <a:srgbClr val="F3F3F3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100">
                          <a:solidFill>
                            <a:srgbClr val="F3F3F3"/>
                          </a:solidFill>
                        </a:rPr>
                        <a:t>&gt;&gt; 2</a:t>
                      </a:r>
                      <a:endParaRPr sz="2100">
                        <a:solidFill>
                          <a:srgbClr val="F3F3F3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100">
                          <a:solidFill>
                            <a:srgbClr val="F3F3F3"/>
                          </a:solidFill>
                        </a:rPr>
                        <a:t>&gt;&gt; 4</a:t>
                      </a:r>
                      <a:endParaRPr sz="2100">
                        <a:solidFill>
                          <a:srgbClr val="F3F3F3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100">
                          <a:solidFill>
                            <a:srgbClr val="F3F3F3"/>
                          </a:solidFill>
                        </a:rPr>
                        <a:t>11101101</a:t>
                      </a:r>
                      <a:endParaRPr sz="2100">
                        <a:solidFill>
                          <a:srgbClr val="F3F3F3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100">
                          <a:solidFill>
                            <a:srgbClr val="F3F3F3"/>
                          </a:solidFill>
                        </a:rPr>
                        <a:t>00000101</a:t>
                      </a:r>
                      <a:endParaRPr sz="2100">
                        <a:solidFill>
                          <a:srgbClr val="F3F3F3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Cyclic Shift (Left / Right)</a:t>
            </a:r>
            <a:endParaRPr/>
          </a:p>
        </p:txBody>
      </p:sp>
      <p:sp>
        <p:nvSpPr>
          <p:cNvPr id="340" name="Google Shape;340;p3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133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Each bit is moved along (left or right)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The bit that drops off the end is moved to the other end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No bits are lost</a:t>
            </a:r>
            <a:endParaRPr/>
          </a:p>
        </p:txBody>
      </p:sp>
      <p:graphicFrame>
        <p:nvGraphicFramePr>
          <p:cNvPr id="341" name="Google Shape;341;p36"/>
          <p:cNvGraphicFramePr/>
          <p:nvPr/>
        </p:nvGraphicFramePr>
        <p:xfrm>
          <a:off x="979575" y="2860300"/>
          <a:ext cx="7239000" cy="1405025"/>
        </p:xfrm>
        <a:graphic>
          <a:graphicData uri="http://schemas.openxmlformats.org/drawingml/2006/table">
            <a:tbl>
              <a:tblPr>
                <a:noFill/>
                <a:tableStyleId>{02411FDA-2FCF-44FE-B519-2435F02F2D32}</a:tableStyleId>
              </a:tblPr>
              <a:tblGrid>
                <a:gridCol w="904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4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048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048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048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048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048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048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7162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1</a:t>
                      </a:r>
                      <a:endParaRPr sz="2400"/>
                    </a:p>
                  </a:txBody>
                  <a:tcPr marL="91425" marR="91425" marT="91425" marB="9142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0</a:t>
                      </a:r>
                      <a:endParaRPr sz="2400"/>
                    </a:p>
                  </a:txBody>
                  <a:tcPr marL="91425" marR="91425" marT="91425" marB="9142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1</a:t>
                      </a:r>
                      <a:endParaRPr sz="2400"/>
                    </a:p>
                  </a:txBody>
                  <a:tcPr marL="91425" marR="91425" marT="91425" marB="9142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1</a:t>
                      </a:r>
                      <a:endParaRPr sz="2400"/>
                    </a:p>
                  </a:txBody>
                  <a:tcPr marL="91425" marR="91425" marT="91425" marB="9142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0</a:t>
                      </a:r>
                      <a:endParaRPr sz="2400"/>
                    </a:p>
                  </a:txBody>
                  <a:tcPr marL="91425" marR="91425" marT="91425" marB="9142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1</a:t>
                      </a:r>
                      <a:endParaRPr sz="2400"/>
                    </a:p>
                  </a:txBody>
                  <a:tcPr marL="91425" marR="91425" marT="91425" marB="9142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0</a:t>
                      </a:r>
                      <a:endParaRPr sz="2400"/>
                    </a:p>
                  </a:txBody>
                  <a:tcPr marL="91425" marR="91425" marT="91425" marB="9142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1</a:t>
                      </a:r>
                      <a:endParaRPr sz="2400"/>
                    </a:p>
                  </a:txBody>
                  <a:tcPr marL="91425" marR="91425" marT="91425" marB="91425" anchor="ctr"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87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91425" marR="91425" marT="91425" marB="91425" anchor="ctr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42" name="Google Shape;342;p36"/>
          <p:cNvSpPr/>
          <p:nvPr/>
        </p:nvSpPr>
        <p:spPr>
          <a:xfrm>
            <a:off x="8088100" y="400975"/>
            <a:ext cx="669300" cy="860400"/>
          </a:xfrm>
          <a:prstGeom prst="curvedLeftArrow">
            <a:avLst>
              <a:gd name="adj1" fmla="val 25000"/>
              <a:gd name="adj2" fmla="val 50000"/>
              <a:gd name="adj3" fmla="val 25000"/>
            </a:avLst>
          </a:prstGeom>
          <a:solidFill>
            <a:srgbClr val="D5A6B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p36"/>
          <p:cNvSpPr/>
          <p:nvPr/>
        </p:nvSpPr>
        <p:spPr>
          <a:xfrm rot="10800000">
            <a:off x="7358300" y="349425"/>
            <a:ext cx="669300" cy="860400"/>
          </a:xfrm>
          <a:prstGeom prst="curvedLeftArrow">
            <a:avLst>
              <a:gd name="adj1" fmla="val 25000"/>
              <a:gd name="adj2" fmla="val 50000"/>
              <a:gd name="adj3" fmla="val 25000"/>
            </a:avLst>
          </a:prstGeom>
          <a:solidFill>
            <a:srgbClr val="D5A6B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p36"/>
          <p:cNvSpPr txBox="1"/>
          <p:nvPr/>
        </p:nvSpPr>
        <p:spPr>
          <a:xfrm>
            <a:off x="7680225" y="631063"/>
            <a:ext cx="790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Cyclic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3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Cyclic Shift (Left / Right)</a:t>
            </a:r>
            <a:endParaRPr/>
          </a:p>
        </p:txBody>
      </p:sp>
      <p:sp>
        <p:nvSpPr>
          <p:cNvPr id="350" name="Google Shape;350;p3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133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Each bit is moved along (left or right)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The bit that drops off the end is moved to the other end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No bits are lost</a:t>
            </a:r>
            <a:endParaRPr/>
          </a:p>
        </p:txBody>
      </p:sp>
      <p:graphicFrame>
        <p:nvGraphicFramePr>
          <p:cNvPr id="351" name="Google Shape;351;p37"/>
          <p:cNvGraphicFramePr/>
          <p:nvPr/>
        </p:nvGraphicFramePr>
        <p:xfrm>
          <a:off x="979575" y="2860300"/>
          <a:ext cx="7239000" cy="1405025"/>
        </p:xfrm>
        <a:graphic>
          <a:graphicData uri="http://schemas.openxmlformats.org/drawingml/2006/table">
            <a:tbl>
              <a:tblPr>
                <a:noFill/>
                <a:tableStyleId>{02411FDA-2FCF-44FE-B519-2435F02F2D32}</a:tableStyleId>
              </a:tblPr>
              <a:tblGrid>
                <a:gridCol w="904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4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048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048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048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048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048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048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7162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1</a:t>
                      </a:r>
                      <a:endParaRPr sz="2400"/>
                    </a:p>
                  </a:txBody>
                  <a:tcPr marL="91425" marR="91425" marT="91425" marB="9142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0</a:t>
                      </a:r>
                      <a:endParaRPr sz="2400"/>
                    </a:p>
                  </a:txBody>
                  <a:tcPr marL="91425" marR="91425" marT="91425" marB="9142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1</a:t>
                      </a:r>
                      <a:endParaRPr sz="2400"/>
                    </a:p>
                  </a:txBody>
                  <a:tcPr marL="91425" marR="91425" marT="91425" marB="9142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1</a:t>
                      </a:r>
                      <a:endParaRPr sz="2400"/>
                    </a:p>
                  </a:txBody>
                  <a:tcPr marL="91425" marR="91425" marT="91425" marB="9142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0</a:t>
                      </a:r>
                      <a:endParaRPr sz="2400"/>
                    </a:p>
                  </a:txBody>
                  <a:tcPr marL="91425" marR="91425" marT="91425" marB="9142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1</a:t>
                      </a:r>
                      <a:endParaRPr sz="2400"/>
                    </a:p>
                  </a:txBody>
                  <a:tcPr marL="91425" marR="91425" marT="91425" marB="9142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0</a:t>
                      </a:r>
                      <a:endParaRPr sz="2400"/>
                    </a:p>
                  </a:txBody>
                  <a:tcPr marL="91425" marR="91425" marT="91425" marB="9142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1</a:t>
                      </a:r>
                      <a:endParaRPr sz="2400"/>
                    </a:p>
                  </a:txBody>
                  <a:tcPr marL="91425" marR="91425" marT="91425" marB="91425" anchor="ctr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87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91425" marR="91425" marT="91425" marB="9142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52" name="Google Shape;352;p37"/>
          <p:cNvSpPr/>
          <p:nvPr/>
        </p:nvSpPr>
        <p:spPr>
          <a:xfrm rot="-8097059" flipH="1">
            <a:off x="2560508" y="3560396"/>
            <a:ext cx="495965" cy="11837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p37"/>
          <p:cNvSpPr/>
          <p:nvPr/>
        </p:nvSpPr>
        <p:spPr>
          <a:xfrm rot="-8097059" flipH="1">
            <a:off x="3466133" y="3560396"/>
            <a:ext cx="495965" cy="11837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" name="Google Shape;354;p37"/>
          <p:cNvSpPr/>
          <p:nvPr/>
        </p:nvSpPr>
        <p:spPr>
          <a:xfrm rot="-8097059" flipH="1">
            <a:off x="4371758" y="3534346"/>
            <a:ext cx="495965" cy="11837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" name="Google Shape;355;p37"/>
          <p:cNvSpPr/>
          <p:nvPr/>
        </p:nvSpPr>
        <p:spPr>
          <a:xfrm rot="-8097059" flipH="1">
            <a:off x="5277383" y="3534346"/>
            <a:ext cx="495965" cy="11837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p37"/>
          <p:cNvSpPr/>
          <p:nvPr/>
        </p:nvSpPr>
        <p:spPr>
          <a:xfrm rot="-8097059" flipH="1">
            <a:off x="6183008" y="3534346"/>
            <a:ext cx="495965" cy="11837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p37"/>
          <p:cNvSpPr/>
          <p:nvPr/>
        </p:nvSpPr>
        <p:spPr>
          <a:xfrm rot="-8097059" flipH="1">
            <a:off x="7088633" y="3534346"/>
            <a:ext cx="495965" cy="11837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p37"/>
          <p:cNvSpPr/>
          <p:nvPr/>
        </p:nvSpPr>
        <p:spPr>
          <a:xfrm rot="-8097059" flipH="1">
            <a:off x="1591183" y="3534346"/>
            <a:ext cx="495965" cy="11837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p37"/>
          <p:cNvSpPr/>
          <p:nvPr/>
        </p:nvSpPr>
        <p:spPr>
          <a:xfrm>
            <a:off x="8088100" y="400975"/>
            <a:ext cx="669300" cy="860400"/>
          </a:xfrm>
          <a:prstGeom prst="curvedLeftArrow">
            <a:avLst>
              <a:gd name="adj1" fmla="val 25000"/>
              <a:gd name="adj2" fmla="val 50000"/>
              <a:gd name="adj3" fmla="val 25000"/>
            </a:avLst>
          </a:prstGeom>
          <a:solidFill>
            <a:srgbClr val="D5A6B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37"/>
          <p:cNvSpPr/>
          <p:nvPr/>
        </p:nvSpPr>
        <p:spPr>
          <a:xfrm rot="10800000">
            <a:off x="7358300" y="349425"/>
            <a:ext cx="669300" cy="860400"/>
          </a:xfrm>
          <a:prstGeom prst="curvedLeftArrow">
            <a:avLst>
              <a:gd name="adj1" fmla="val 25000"/>
              <a:gd name="adj2" fmla="val 50000"/>
              <a:gd name="adj3" fmla="val 25000"/>
            </a:avLst>
          </a:prstGeom>
          <a:solidFill>
            <a:srgbClr val="D5A6B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p37"/>
          <p:cNvSpPr txBox="1"/>
          <p:nvPr/>
        </p:nvSpPr>
        <p:spPr>
          <a:xfrm>
            <a:off x="7680225" y="631063"/>
            <a:ext cx="790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Cyclic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3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Cyclic Shift (Left / Right)</a:t>
            </a:r>
            <a:endParaRPr/>
          </a:p>
        </p:txBody>
      </p:sp>
      <p:sp>
        <p:nvSpPr>
          <p:cNvPr id="367" name="Google Shape;367;p3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133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Each bit is moved along (left or right)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The bit that drops off the end is moved to the other end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No bits are lost</a:t>
            </a:r>
            <a:endParaRPr/>
          </a:p>
        </p:txBody>
      </p:sp>
      <p:graphicFrame>
        <p:nvGraphicFramePr>
          <p:cNvPr id="368" name="Google Shape;368;p38"/>
          <p:cNvGraphicFramePr/>
          <p:nvPr/>
        </p:nvGraphicFramePr>
        <p:xfrm>
          <a:off x="979575" y="2860300"/>
          <a:ext cx="7239000" cy="1405025"/>
        </p:xfrm>
        <a:graphic>
          <a:graphicData uri="http://schemas.openxmlformats.org/drawingml/2006/table">
            <a:tbl>
              <a:tblPr>
                <a:noFill/>
                <a:tableStyleId>{02411FDA-2FCF-44FE-B519-2435F02F2D32}</a:tableStyleId>
              </a:tblPr>
              <a:tblGrid>
                <a:gridCol w="904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4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048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048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048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048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048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048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7162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1</a:t>
                      </a:r>
                      <a:endParaRPr sz="2400"/>
                    </a:p>
                  </a:txBody>
                  <a:tcPr marL="91425" marR="91425" marT="91425" marB="9142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0</a:t>
                      </a:r>
                      <a:endParaRPr sz="2400"/>
                    </a:p>
                  </a:txBody>
                  <a:tcPr marL="91425" marR="91425" marT="91425" marB="9142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1</a:t>
                      </a:r>
                      <a:endParaRPr sz="2400"/>
                    </a:p>
                  </a:txBody>
                  <a:tcPr marL="91425" marR="91425" marT="91425" marB="9142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1</a:t>
                      </a:r>
                      <a:endParaRPr sz="2400"/>
                    </a:p>
                  </a:txBody>
                  <a:tcPr marL="91425" marR="91425" marT="91425" marB="9142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0</a:t>
                      </a:r>
                      <a:endParaRPr sz="2400"/>
                    </a:p>
                  </a:txBody>
                  <a:tcPr marL="91425" marR="91425" marT="91425" marB="9142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1</a:t>
                      </a:r>
                      <a:endParaRPr sz="2400"/>
                    </a:p>
                  </a:txBody>
                  <a:tcPr marL="91425" marR="91425" marT="91425" marB="9142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0</a:t>
                      </a:r>
                      <a:endParaRPr sz="2400"/>
                    </a:p>
                  </a:txBody>
                  <a:tcPr marL="91425" marR="91425" marT="91425" marB="9142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1</a:t>
                      </a:r>
                      <a:endParaRPr sz="2400"/>
                    </a:p>
                  </a:txBody>
                  <a:tcPr marL="91425" marR="91425" marT="91425" marB="91425" anchor="ctr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87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91425" marR="91425" marT="91425" marB="9142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1</a:t>
                      </a:r>
                      <a:endParaRPr sz="2400"/>
                    </a:p>
                  </a:txBody>
                  <a:tcPr marL="91425" marR="91425" marT="91425" marB="9142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0</a:t>
                      </a:r>
                      <a:endParaRPr sz="2400"/>
                    </a:p>
                  </a:txBody>
                  <a:tcPr marL="91425" marR="91425" marT="91425" marB="9142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1</a:t>
                      </a:r>
                      <a:endParaRPr sz="2400"/>
                    </a:p>
                  </a:txBody>
                  <a:tcPr marL="91425" marR="91425" marT="91425" marB="9142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1</a:t>
                      </a:r>
                      <a:endParaRPr sz="2400"/>
                    </a:p>
                  </a:txBody>
                  <a:tcPr marL="91425" marR="91425" marT="91425" marB="9142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0</a:t>
                      </a:r>
                      <a:endParaRPr sz="2400"/>
                    </a:p>
                  </a:txBody>
                  <a:tcPr marL="91425" marR="91425" marT="91425" marB="9142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1</a:t>
                      </a:r>
                      <a:endParaRPr sz="2400"/>
                    </a:p>
                  </a:txBody>
                  <a:tcPr marL="91425" marR="91425" marT="91425" marB="9142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0</a:t>
                      </a:r>
                      <a:endParaRPr sz="2400"/>
                    </a:p>
                  </a:txBody>
                  <a:tcPr marL="91425" marR="91425" marT="91425" marB="91425" anchor="ctr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69" name="Google Shape;369;p38"/>
          <p:cNvSpPr/>
          <p:nvPr/>
        </p:nvSpPr>
        <p:spPr>
          <a:xfrm rot="-8097059" flipH="1">
            <a:off x="2560508" y="3560396"/>
            <a:ext cx="495965" cy="11837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" name="Google Shape;370;p38"/>
          <p:cNvSpPr/>
          <p:nvPr/>
        </p:nvSpPr>
        <p:spPr>
          <a:xfrm rot="-8097059" flipH="1">
            <a:off x="3466133" y="3560396"/>
            <a:ext cx="495965" cy="11837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" name="Google Shape;371;p38"/>
          <p:cNvSpPr/>
          <p:nvPr/>
        </p:nvSpPr>
        <p:spPr>
          <a:xfrm rot="-8097059" flipH="1">
            <a:off x="4371758" y="3534346"/>
            <a:ext cx="495965" cy="11837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p38"/>
          <p:cNvSpPr/>
          <p:nvPr/>
        </p:nvSpPr>
        <p:spPr>
          <a:xfrm rot="-8097059" flipH="1">
            <a:off x="5277383" y="3534346"/>
            <a:ext cx="495965" cy="11837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p38"/>
          <p:cNvSpPr/>
          <p:nvPr/>
        </p:nvSpPr>
        <p:spPr>
          <a:xfrm rot="-8097059" flipH="1">
            <a:off x="6183008" y="3534346"/>
            <a:ext cx="495965" cy="11837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" name="Google Shape;374;p38"/>
          <p:cNvSpPr/>
          <p:nvPr/>
        </p:nvSpPr>
        <p:spPr>
          <a:xfrm rot="-8097059" flipH="1">
            <a:off x="7088633" y="3534346"/>
            <a:ext cx="495965" cy="11837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38"/>
          <p:cNvSpPr/>
          <p:nvPr/>
        </p:nvSpPr>
        <p:spPr>
          <a:xfrm rot="-8097059" flipH="1">
            <a:off x="1591183" y="3534346"/>
            <a:ext cx="495965" cy="11837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" name="Google Shape;376;p38"/>
          <p:cNvSpPr/>
          <p:nvPr/>
        </p:nvSpPr>
        <p:spPr>
          <a:xfrm>
            <a:off x="8088100" y="400975"/>
            <a:ext cx="669300" cy="860400"/>
          </a:xfrm>
          <a:prstGeom prst="curvedLeftArrow">
            <a:avLst>
              <a:gd name="adj1" fmla="val 25000"/>
              <a:gd name="adj2" fmla="val 50000"/>
              <a:gd name="adj3" fmla="val 25000"/>
            </a:avLst>
          </a:prstGeom>
          <a:solidFill>
            <a:srgbClr val="D5A6B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" name="Google Shape;377;p38"/>
          <p:cNvSpPr/>
          <p:nvPr/>
        </p:nvSpPr>
        <p:spPr>
          <a:xfrm rot="10800000">
            <a:off x="7358300" y="349425"/>
            <a:ext cx="669300" cy="860400"/>
          </a:xfrm>
          <a:prstGeom prst="curvedLeftArrow">
            <a:avLst>
              <a:gd name="adj1" fmla="val 25000"/>
              <a:gd name="adj2" fmla="val 50000"/>
              <a:gd name="adj3" fmla="val 25000"/>
            </a:avLst>
          </a:prstGeom>
          <a:solidFill>
            <a:srgbClr val="D5A6B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Google Shape;378;p38"/>
          <p:cNvSpPr txBox="1"/>
          <p:nvPr/>
        </p:nvSpPr>
        <p:spPr>
          <a:xfrm>
            <a:off x="7680225" y="631063"/>
            <a:ext cx="790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Cyclic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39"/>
          <p:cNvSpPr/>
          <p:nvPr/>
        </p:nvSpPr>
        <p:spPr>
          <a:xfrm flipH="1">
            <a:off x="7623725" y="2960563"/>
            <a:ext cx="1038000" cy="1204500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3750"/>
            </a:avLst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p3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Cyclic Shift (Left / Right)</a:t>
            </a:r>
            <a:endParaRPr/>
          </a:p>
        </p:txBody>
      </p:sp>
      <p:sp>
        <p:nvSpPr>
          <p:cNvPr id="385" name="Google Shape;385;p3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133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Each bit is moved along (left or right)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The bit that drops off the end is moved to the other end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No bits are lost</a:t>
            </a:r>
            <a:endParaRPr/>
          </a:p>
        </p:txBody>
      </p:sp>
      <p:graphicFrame>
        <p:nvGraphicFramePr>
          <p:cNvPr id="386" name="Google Shape;386;p39"/>
          <p:cNvGraphicFramePr/>
          <p:nvPr/>
        </p:nvGraphicFramePr>
        <p:xfrm>
          <a:off x="979575" y="2860300"/>
          <a:ext cx="7239000" cy="1405025"/>
        </p:xfrm>
        <a:graphic>
          <a:graphicData uri="http://schemas.openxmlformats.org/drawingml/2006/table">
            <a:tbl>
              <a:tblPr>
                <a:noFill/>
                <a:tableStyleId>{02411FDA-2FCF-44FE-B519-2435F02F2D32}</a:tableStyleId>
              </a:tblPr>
              <a:tblGrid>
                <a:gridCol w="904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4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048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048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048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048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048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048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7162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1</a:t>
                      </a:r>
                      <a:endParaRPr sz="2400"/>
                    </a:p>
                  </a:txBody>
                  <a:tcPr marL="91425" marR="91425" marT="91425" marB="9142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0</a:t>
                      </a:r>
                      <a:endParaRPr sz="2400"/>
                    </a:p>
                  </a:txBody>
                  <a:tcPr marL="91425" marR="91425" marT="91425" marB="9142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1</a:t>
                      </a:r>
                      <a:endParaRPr sz="2400"/>
                    </a:p>
                  </a:txBody>
                  <a:tcPr marL="91425" marR="91425" marT="91425" marB="9142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1</a:t>
                      </a:r>
                      <a:endParaRPr sz="2400"/>
                    </a:p>
                  </a:txBody>
                  <a:tcPr marL="91425" marR="91425" marT="91425" marB="9142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0</a:t>
                      </a:r>
                      <a:endParaRPr sz="2400"/>
                    </a:p>
                  </a:txBody>
                  <a:tcPr marL="91425" marR="91425" marT="91425" marB="9142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1</a:t>
                      </a:r>
                      <a:endParaRPr sz="2400"/>
                    </a:p>
                  </a:txBody>
                  <a:tcPr marL="91425" marR="91425" marT="91425" marB="9142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0</a:t>
                      </a:r>
                      <a:endParaRPr sz="2400"/>
                    </a:p>
                  </a:txBody>
                  <a:tcPr marL="91425" marR="91425" marT="91425" marB="9142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1</a:t>
                      </a:r>
                      <a:endParaRPr sz="2400"/>
                    </a:p>
                  </a:txBody>
                  <a:tcPr marL="91425" marR="91425" marT="91425" marB="91425" anchor="ctr"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87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91425" marR="91425" marT="91425" marB="91425" anchor="ctr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1</a:t>
                      </a:r>
                      <a:endParaRPr sz="2400"/>
                    </a:p>
                  </a:txBody>
                  <a:tcPr marL="91425" marR="91425" marT="91425" marB="9142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0</a:t>
                      </a:r>
                      <a:endParaRPr sz="2400"/>
                    </a:p>
                  </a:txBody>
                  <a:tcPr marL="91425" marR="91425" marT="91425" marB="9142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1</a:t>
                      </a:r>
                      <a:endParaRPr sz="2400"/>
                    </a:p>
                  </a:txBody>
                  <a:tcPr marL="91425" marR="91425" marT="91425" marB="9142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1</a:t>
                      </a:r>
                      <a:endParaRPr sz="2400"/>
                    </a:p>
                  </a:txBody>
                  <a:tcPr marL="91425" marR="91425" marT="91425" marB="9142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0</a:t>
                      </a:r>
                      <a:endParaRPr sz="2400"/>
                    </a:p>
                  </a:txBody>
                  <a:tcPr marL="91425" marR="91425" marT="91425" marB="9142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1</a:t>
                      </a:r>
                      <a:endParaRPr sz="2400"/>
                    </a:p>
                  </a:txBody>
                  <a:tcPr marL="91425" marR="91425" marT="91425" marB="9142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0</a:t>
                      </a:r>
                      <a:endParaRPr sz="2400"/>
                    </a:p>
                  </a:txBody>
                  <a:tcPr marL="91425" marR="91425" marT="91425" marB="91425" anchor="ctr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87" name="Google Shape;387;p39"/>
          <p:cNvSpPr/>
          <p:nvPr/>
        </p:nvSpPr>
        <p:spPr>
          <a:xfrm rot="-8097059" flipH="1">
            <a:off x="2560508" y="3560396"/>
            <a:ext cx="495965" cy="11837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" name="Google Shape;388;p39"/>
          <p:cNvSpPr/>
          <p:nvPr/>
        </p:nvSpPr>
        <p:spPr>
          <a:xfrm rot="-8097059" flipH="1">
            <a:off x="3466133" y="3560396"/>
            <a:ext cx="495965" cy="11837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" name="Google Shape;389;p39"/>
          <p:cNvSpPr/>
          <p:nvPr/>
        </p:nvSpPr>
        <p:spPr>
          <a:xfrm rot="-8097059" flipH="1">
            <a:off x="4371758" y="3534346"/>
            <a:ext cx="495965" cy="11837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" name="Google Shape;390;p39"/>
          <p:cNvSpPr/>
          <p:nvPr/>
        </p:nvSpPr>
        <p:spPr>
          <a:xfrm rot="-8097059" flipH="1">
            <a:off x="5277383" y="3534346"/>
            <a:ext cx="495965" cy="11837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39"/>
          <p:cNvSpPr/>
          <p:nvPr/>
        </p:nvSpPr>
        <p:spPr>
          <a:xfrm rot="-8097059" flipH="1">
            <a:off x="6183008" y="3534346"/>
            <a:ext cx="495965" cy="11837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" name="Google Shape;392;p39"/>
          <p:cNvSpPr/>
          <p:nvPr/>
        </p:nvSpPr>
        <p:spPr>
          <a:xfrm rot="-8097059" flipH="1">
            <a:off x="7088633" y="3534346"/>
            <a:ext cx="495965" cy="11837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" name="Google Shape;393;p39"/>
          <p:cNvSpPr/>
          <p:nvPr/>
        </p:nvSpPr>
        <p:spPr>
          <a:xfrm rot="-8097059" flipH="1">
            <a:off x="1591183" y="3534346"/>
            <a:ext cx="495965" cy="11837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9"/>
          <p:cNvSpPr/>
          <p:nvPr/>
        </p:nvSpPr>
        <p:spPr>
          <a:xfrm>
            <a:off x="8088100" y="400975"/>
            <a:ext cx="669300" cy="860400"/>
          </a:xfrm>
          <a:prstGeom prst="curvedLeftArrow">
            <a:avLst>
              <a:gd name="adj1" fmla="val 25000"/>
              <a:gd name="adj2" fmla="val 50000"/>
              <a:gd name="adj3" fmla="val 25000"/>
            </a:avLst>
          </a:prstGeom>
          <a:solidFill>
            <a:srgbClr val="D5A6B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" name="Google Shape;395;p39"/>
          <p:cNvSpPr/>
          <p:nvPr/>
        </p:nvSpPr>
        <p:spPr>
          <a:xfrm rot="10800000">
            <a:off x="7358300" y="349425"/>
            <a:ext cx="669300" cy="860400"/>
          </a:xfrm>
          <a:prstGeom prst="curvedLeftArrow">
            <a:avLst>
              <a:gd name="adj1" fmla="val 25000"/>
              <a:gd name="adj2" fmla="val 50000"/>
              <a:gd name="adj3" fmla="val 25000"/>
            </a:avLst>
          </a:prstGeom>
          <a:solidFill>
            <a:srgbClr val="D5A6B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" name="Google Shape;396;p39"/>
          <p:cNvSpPr/>
          <p:nvPr/>
        </p:nvSpPr>
        <p:spPr>
          <a:xfrm rot="5400000">
            <a:off x="4436675" y="791100"/>
            <a:ext cx="924300" cy="7525800"/>
          </a:xfrm>
          <a:prstGeom prst="curvedLeftArrow">
            <a:avLst>
              <a:gd name="adj1" fmla="val 25000"/>
              <a:gd name="adj2" fmla="val 80381"/>
              <a:gd name="adj3" fmla="val 25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" name="Google Shape;397;p39"/>
          <p:cNvSpPr txBox="1"/>
          <p:nvPr/>
        </p:nvSpPr>
        <p:spPr>
          <a:xfrm>
            <a:off x="7680225" y="631063"/>
            <a:ext cx="790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Cyclic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498625-E9CE-D08C-A92C-6685B0570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3547" y="191862"/>
            <a:ext cx="7765321" cy="500130"/>
          </a:xfrm>
        </p:spPr>
        <p:txBody>
          <a:bodyPr/>
          <a:lstStyle/>
          <a:p>
            <a:r>
              <a:rPr lang="en-US" dirty="0"/>
              <a:t>video</a:t>
            </a:r>
          </a:p>
        </p:txBody>
      </p:sp>
      <p:pic>
        <p:nvPicPr>
          <p:cNvPr id="3" name="Bitwise manipulation and masks">
            <a:hlinkClick r:id="" action="ppaction://media"/>
            <a:extLst>
              <a:ext uri="{FF2B5EF4-FFF2-40B4-BE49-F238E27FC236}">
                <a16:creationId xmlns:a16="http://schemas.microsoft.com/office/drawing/2014/main" id="{1741D39D-B025-6BBF-B879-B3516E9E18A4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476266.6666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8877" y="857249"/>
            <a:ext cx="8514662" cy="3890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257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0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40"/>
          <p:cNvSpPr/>
          <p:nvPr/>
        </p:nvSpPr>
        <p:spPr>
          <a:xfrm flipH="1">
            <a:off x="7623725" y="2960563"/>
            <a:ext cx="1038000" cy="1204500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3750"/>
            </a:avLst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" name="Google Shape;403;p4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Cyclic Shift (Left / Right)</a:t>
            </a:r>
            <a:endParaRPr/>
          </a:p>
        </p:txBody>
      </p:sp>
      <p:sp>
        <p:nvSpPr>
          <p:cNvPr id="404" name="Google Shape;404;p4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133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Each bit is moved along (left or right)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The bit that drops off the end is moved to the other end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No bits are lost</a:t>
            </a:r>
            <a:endParaRPr/>
          </a:p>
        </p:txBody>
      </p:sp>
      <p:graphicFrame>
        <p:nvGraphicFramePr>
          <p:cNvPr id="405" name="Google Shape;405;p40"/>
          <p:cNvGraphicFramePr/>
          <p:nvPr/>
        </p:nvGraphicFramePr>
        <p:xfrm>
          <a:off x="979575" y="2860300"/>
          <a:ext cx="7239000" cy="1405025"/>
        </p:xfrm>
        <a:graphic>
          <a:graphicData uri="http://schemas.openxmlformats.org/drawingml/2006/table">
            <a:tbl>
              <a:tblPr>
                <a:noFill/>
                <a:tableStyleId>{02411FDA-2FCF-44FE-B519-2435F02F2D32}</a:tableStyleId>
              </a:tblPr>
              <a:tblGrid>
                <a:gridCol w="904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4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048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048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048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048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048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048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7162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1</a:t>
                      </a:r>
                      <a:endParaRPr sz="2400"/>
                    </a:p>
                  </a:txBody>
                  <a:tcPr marL="91425" marR="91425" marT="91425" marB="9142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0</a:t>
                      </a:r>
                      <a:endParaRPr sz="2400"/>
                    </a:p>
                  </a:txBody>
                  <a:tcPr marL="91425" marR="91425" marT="91425" marB="9142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1</a:t>
                      </a:r>
                      <a:endParaRPr sz="2400"/>
                    </a:p>
                  </a:txBody>
                  <a:tcPr marL="91425" marR="91425" marT="91425" marB="9142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1</a:t>
                      </a:r>
                      <a:endParaRPr sz="2400"/>
                    </a:p>
                  </a:txBody>
                  <a:tcPr marL="91425" marR="91425" marT="91425" marB="9142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0</a:t>
                      </a:r>
                      <a:endParaRPr sz="2400"/>
                    </a:p>
                  </a:txBody>
                  <a:tcPr marL="91425" marR="91425" marT="91425" marB="9142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1</a:t>
                      </a:r>
                      <a:endParaRPr sz="2400"/>
                    </a:p>
                  </a:txBody>
                  <a:tcPr marL="91425" marR="91425" marT="91425" marB="9142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0</a:t>
                      </a:r>
                      <a:endParaRPr sz="2400"/>
                    </a:p>
                  </a:txBody>
                  <a:tcPr marL="91425" marR="91425" marT="91425" marB="9142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1</a:t>
                      </a:r>
                      <a:endParaRPr sz="2400"/>
                    </a:p>
                  </a:txBody>
                  <a:tcPr marL="91425" marR="91425" marT="91425" marB="91425" anchor="ctr"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87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1</a:t>
                      </a:r>
                      <a:endParaRPr sz="2400"/>
                    </a:p>
                  </a:txBody>
                  <a:tcPr marL="91425" marR="91425" marT="91425" marB="91425" anchor="ctr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1</a:t>
                      </a:r>
                      <a:endParaRPr sz="2400"/>
                    </a:p>
                  </a:txBody>
                  <a:tcPr marL="91425" marR="91425" marT="91425" marB="9142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0</a:t>
                      </a:r>
                      <a:endParaRPr sz="2400"/>
                    </a:p>
                  </a:txBody>
                  <a:tcPr marL="91425" marR="91425" marT="91425" marB="9142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1</a:t>
                      </a:r>
                      <a:endParaRPr sz="2400"/>
                    </a:p>
                  </a:txBody>
                  <a:tcPr marL="91425" marR="91425" marT="91425" marB="9142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1</a:t>
                      </a:r>
                      <a:endParaRPr sz="2400"/>
                    </a:p>
                  </a:txBody>
                  <a:tcPr marL="91425" marR="91425" marT="91425" marB="9142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0</a:t>
                      </a:r>
                      <a:endParaRPr sz="2400"/>
                    </a:p>
                  </a:txBody>
                  <a:tcPr marL="91425" marR="91425" marT="91425" marB="9142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1</a:t>
                      </a:r>
                      <a:endParaRPr sz="2400"/>
                    </a:p>
                  </a:txBody>
                  <a:tcPr marL="91425" marR="91425" marT="91425" marB="9142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0</a:t>
                      </a:r>
                      <a:endParaRPr sz="2400"/>
                    </a:p>
                  </a:txBody>
                  <a:tcPr marL="91425" marR="91425" marT="91425" marB="91425" anchor="ctr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06" name="Google Shape;406;p40"/>
          <p:cNvSpPr/>
          <p:nvPr/>
        </p:nvSpPr>
        <p:spPr>
          <a:xfrm rot="-8097059" flipH="1">
            <a:off x="2560508" y="3560396"/>
            <a:ext cx="495965" cy="11837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07;p40"/>
          <p:cNvSpPr/>
          <p:nvPr/>
        </p:nvSpPr>
        <p:spPr>
          <a:xfrm rot="-8097059" flipH="1">
            <a:off x="3466133" y="3560396"/>
            <a:ext cx="495965" cy="11837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p40"/>
          <p:cNvSpPr/>
          <p:nvPr/>
        </p:nvSpPr>
        <p:spPr>
          <a:xfrm rot="-8097059" flipH="1">
            <a:off x="4371758" y="3534346"/>
            <a:ext cx="495965" cy="11837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" name="Google Shape;409;p40"/>
          <p:cNvSpPr/>
          <p:nvPr/>
        </p:nvSpPr>
        <p:spPr>
          <a:xfrm rot="-8097059" flipH="1">
            <a:off x="5277383" y="3534346"/>
            <a:ext cx="495965" cy="11837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" name="Google Shape;410;p40"/>
          <p:cNvSpPr/>
          <p:nvPr/>
        </p:nvSpPr>
        <p:spPr>
          <a:xfrm rot="-8097059" flipH="1">
            <a:off x="6183008" y="3534346"/>
            <a:ext cx="495965" cy="11837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1" name="Google Shape;411;p40"/>
          <p:cNvSpPr/>
          <p:nvPr/>
        </p:nvSpPr>
        <p:spPr>
          <a:xfrm rot="-8097059" flipH="1">
            <a:off x="7088633" y="3534346"/>
            <a:ext cx="495965" cy="11837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40"/>
          <p:cNvSpPr/>
          <p:nvPr/>
        </p:nvSpPr>
        <p:spPr>
          <a:xfrm rot="-8097059" flipH="1">
            <a:off x="1591183" y="3534346"/>
            <a:ext cx="495965" cy="11837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p40"/>
          <p:cNvSpPr/>
          <p:nvPr/>
        </p:nvSpPr>
        <p:spPr>
          <a:xfrm>
            <a:off x="8088100" y="400975"/>
            <a:ext cx="669300" cy="860400"/>
          </a:xfrm>
          <a:prstGeom prst="curvedLeftArrow">
            <a:avLst>
              <a:gd name="adj1" fmla="val 25000"/>
              <a:gd name="adj2" fmla="val 50000"/>
              <a:gd name="adj3" fmla="val 25000"/>
            </a:avLst>
          </a:prstGeom>
          <a:solidFill>
            <a:srgbClr val="D5A6B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p40"/>
          <p:cNvSpPr/>
          <p:nvPr/>
        </p:nvSpPr>
        <p:spPr>
          <a:xfrm rot="10800000">
            <a:off x="7358300" y="349425"/>
            <a:ext cx="669300" cy="860400"/>
          </a:xfrm>
          <a:prstGeom prst="curvedLeftArrow">
            <a:avLst>
              <a:gd name="adj1" fmla="val 25000"/>
              <a:gd name="adj2" fmla="val 50000"/>
              <a:gd name="adj3" fmla="val 25000"/>
            </a:avLst>
          </a:prstGeom>
          <a:solidFill>
            <a:srgbClr val="D5A6B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40"/>
          <p:cNvSpPr/>
          <p:nvPr/>
        </p:nvSpPr>
        <p:spPr>
          <a:xfrm rot="5400000">
            <a:off x="4436675" y="791100"/>
            <a:ext cx="924300" cy="7525800"/>
          </a:xfrm>
          <a:prstGeom prst="curvedLeftArrow">
            <a:avLst>
              <a:gd name="adj1" fmla="val 25000"/>
              <a:gd name="adj2" fmla="val 80381"/>
              <a:gd name="adj3" fmla="val 25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40"/>
          <p:cNvSpPr txBox="1"/>
          <p:nvPr/>
        </p:nvSpPr>
        <p:spPr>
          <a:xfrm>
            <a:off x="7680225" y="631063"/>
            <a:ext cx="790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Cyclic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4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Cyclic Shift Examples</a:t>
            </a:r>
            <a:endParaRPr/>
          </a:p>
        </p:txBody>
      </p:sp>
      <p:graphicFrame>
        <p:nvGraphicFramePr>
          <p:cNvPr id="422" name="Google Shape;422;p41"/>
          <p:cNvGraphicFramePr/>
          <p:nvPr/>
        </p:nvGraphicFramePr>
        <p:xfrm>
          <a:off x="952500" y="1566850"/>
          <a:ext cx="7239000" cy="1508670"/>
        </p:xfrm>
        <a:graphic>
          <a:graphicData uri="http://schemas.openxmlformats.org/drawingml/2006/table">
            <a:tbl>
              <a:tblPr>
                <a:noFill/>
                <a:tableStyleId>{02411FDA-2FCF-44FE-B519-2435F02F2D32}</a:tableStyleId>
              </a:tblPr>
              <a:tblGrid>
                <a:gridCol w="3619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19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100">
                          <a:solidFill>
                            <a:srgbClr val="F3F3F3"/>
                          </a:solidFill>
                        </a:rPr>
                        <a:t>10110101</a:t>
                      </a:r>
                      <a:endParaRPr sz="2100">
                        <a:solidFill>
                          <a:srgbClr val="F3F3F3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100">
                          <a:solidFill>
                            <a:srgbClr val="F3F3F3"/>
                          </a:solidFill>
                        </a:rPr>
                        <a:t>01011010</a:t>
                      </a:r>
                      <a:endParaRPr sz="2100">
                        <a:solidFill>
                          <a:srgbClr val="F3F3F3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100">
                          <a:solidFill>
                            <a:srgbClr val="F3F3F3"/>
                          </a:solidFill>
                        </a:rPr>
                        <a:t>&gt;&gt; 2</a:t>
                      </a:r>
                      <a:endParaRPr sz="2100">
                        <a:solidFill>
                          <a:srgbClr val="F3F3F3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100">
                          <a:solidFill>
                            <a:srgbClr val="F3F3F3"/>
                          </a:solidFill>
                        </a:rPr>
                        <a:t>&lt;&lt; 4</a:t>
                      </a:r>
                      <a:endParaRPr sz="2100">
                        <a:solidFill>
                          <a:srgbClr val="F3F3F3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>
                        <a:solidFill>
                          <a:srgbClr val="F3F3F3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>
                        <a:solidFill>
                          <a:srgbClr val="F3F3F3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4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Cyclic Shift Examples</a:t>
            </a:r>
            <a:endParaRPr/>
          </a:p>
        </p:txBody>
      </p:sp>
      <p:graphicFrame>
        <p:nvGraphicFramePr>
          <p:cNvPr id="428" name="Google Shape;428;p42"/>
          <p:cNvGraphicFramePr/>
          <p:nvPr/>
        </p:nvGraphicFramePr>
        <p:xfrm>
          <a:off x="952500" y="1566850"/>
          <a:ext cx="7239000" cy="1508670"/>
        </p:xfrm>
        <a:graphic>
          <a:graphicData uri="http://schemas.openxmlformats.org/drawingml/2006/table">
            <a:tbl>
              <a:tblPr>
                <a:noFill/>
                <a:tableStyleId>{02411FDA-2FCF-44FE-B519-2435F02F2D32}</a:tableStyleId>
              </a:tblPr>
              <a:tblGrid>
                <a:gridCol w="3619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19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100">
                          <a:solidFill>
                            <a:srgbClr val="F3F3F3"/>
                          </a:solidFill>
                        </a:rPr>
                        <a:t>10110101</a:t>
                      </a:r>
                      <a:endParaRPr sz="2100">
                        <a:solidFill>
                          <a:srgbClr val="F3F3F3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100">
                          <a:solidFill>
                            <a:srgbClr val="F3F3F3"/>
                          </a:solidFill>
                        </a:rPr>
                        <a:t>01011010</a:t>
                      </a:r>
                      <a:endParaRPr sz="2100">
                        <a:solidFill>
                          <a:srgbClr val="F3F3F3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100">
                          <a:solidFill>
                            <a:srgbClr val="F3F3F3"/>
                          </a:solidFill>
                        </a:rPr>
                        <a:t>&gt;&gt; 2</a:t>
                      </a:r>
                      <a:endParaRPr sz="2100">
                        <a:solidFill>
                          <a:srgbClr val="F3F3F3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100">
                          <a:solidFill>
                            <a:srgbClr val="F3F3F3"/>
                          </a:solidFill>
                        </a:rPr>
                        <a:t>&lt;&lt; 4</a:t>
                      </a:r>
                      <a:endParaRPr sz="2100">
                        <a:solidFill>
                          <a:srgbClr val="F3F3F3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100">
                          <a:solidFill>
                            <a:srgbClr val="F3F3F3"/>
                          </a:solidFill>
                        </a:rPr>
                        <a:t>01101101</a:t>
                      </a:r>
                      <a:endParaRPr sz="2100">
                        <a:solidFill>
                          <a:srgbClr val="F3F3F3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100">
                          <a:solidFill>
                            <a:srgbClr val="F3F3F3"/>
                          </a:solidFill>
                        </a:rPr>
                        <a:t>10100101</a:t>
                      </a:r>
                      <a:endParaRPr sz="2100">
                        <a:solidFill>
                          <a:srgbClr val="F3F3F3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4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Summary</a:t>
            </a:r>
            <a:endParaRPr/>
          </a:p>
        </p:txBody>
      </p:sp>
      <p:sp>
        <p:nvSpPr>
          <p:cNvPr id="434" name="Google Shape;434;p43"/>
          <p:cNvSpPr/>
          <p:nvPr/>
        </p:nvSpPr>
        <p:spPr>
          <a:xfrm>
            <a:off x="1029700" y="1516588"/>
            <a:ext cx="1587000" cy="4599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00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Logical left</a:t>
            </a:r>
            <a:endParaRPr/>
          </a:p>
        </p:txBody>
      </p:sp>
      <p:sp>
        <p:nvSpPr>
          <p:cNvPr id="435" name="Google Shape;435;p43"/>
          <p:cNvSpPr/>
          <p:nvPr/>
        </p:nvSpPr>
        <p:spPr>
          <a:xfrm>
            <a:off x="1061575" y="2018888"/>
            <a:ext cx="1587000" cy="3975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Arithmetic left</a:t>
            </a:r>
            <a:endParaRPr/>
          </a:p>
        </p:txBody>
      </p:sp>
      <p:graphicFrame>
        <p:nvGraphicFramePr>
          <p:cNvPr id="436" name="Google Shape;436;p43"/>
          <p:cNvGraphicFramePr/>
          <p:nvPr/>
        </p:nvGraphicFramePr>
        <p:xfrm>
          <a:off x="535050" y="2475288"/>
          <a:ext cx="8010150" cy="1203175"/>
        </p:xfrm>
        <a:graphic>
          <a:graphicData uri="http://schemas.openxmlformats.org/drawingml/2006/table">
            <a:tbl>
              <a:tblPr>
                <a:noFill/>
                <a:tableStyleId>{02411FDA-2FCF-44FE-B519-2435F02F2D32}</a:tableStyleId>
              </a:tblPr>
              <a:tblGrid>
                <a:gridCol w="26700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70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700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203175">
                <a:tc>
                  <a:txBody>
                    <a:bodyPr/>
                    <a:lstStyle/>
                    <a:p>
                      <a:pPr marL="457200" lvl="0" indent="-3175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Char char="●"/>
                      </a:pPr>
                      <a:r>
                        <a:rPr lang="en-GB">
                          <a:solidFill>
                            <a:srgbClr val="FFFFFF"/>
                          </a:solidFill>
                        </a:rPr>
                        <a:t>Move all bits to the left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  <a:p>
                      <a:pPr marL="457200" lvl="0" indent="-3175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Char char="●"/>
                      </a:pPr>
                      <a:r>
                        <a:rPr lang="en-GB">
                          <a:solidFill>
                            <a:srgbClr val="FFFFFF"/>
                          </a:solidFill>
                        </a:rPr>
                        <a:t>MSB is discarded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  <a:p>
                      <a:pPr marL="457200" lvl="0" indent="-3175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Char char="●"/>
                      </a:pPr>
                      <a:r>
                        <a:rPr lang="en-GB">
                          <a:solidFill>
                            <a:srgbClr val="FFFFFF"/>
                          </a:solidFill>
                        </a:rPr>
                        <a:t>Zero is add to the right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3175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Char char="●"/>
                      </a:pPr>
                      <a:r>
                        <a:rPr lang="en-GB">
                          <a:solidFill>
                            <a:srgbClr val="FFFFFF"/>
                          </a:solidFill>
                        </a:rPr>
                        <a:t>Preserves the sign bit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  <a:p>
                      <a:pPr marL="457200" lvl="0" indent="-3175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Char char="●"/>
                      </a:pPr>
                      <a:r>
                        <a:rPr lang="en-GB">
                          <a:solidFill>
                            <a:srgbClr val="FFFFFF"/>
                          </a:solidFill>
                        </a:rPr>
                        <a:t>Move all bits to the right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  <a:p>
                      <a:pPr marL="457200" lvl="0" indent="-3175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Char char="●"/>
                      </a:pPr>
                      <a:r>
                        <a:rPr lang="en-GB">
                          <a:solidFill>
                            <a:srgbClr val="FFFFFF"/>
                          </a:solidFill>
                        </a:rPr>
                        <a:t>LSB is discarded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  <a:p>
                      <a:pPr marL="457200" lvl="0" indent="-3175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Char char="●"/>
                      </a:pPr>
                      <a:r>
                        <a:rPr lang="en-GB">
                          <a:solidFill>
                            <a:srgbClr val="FFFFFF"/>
                          </a:solidFill>
                        </a:rPr>
                        <a:t>MSB is copied to the left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3175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Char char="●"/>
                      </a:pPr>
                      <a:r>
                        <a:rPr lang="en-GB">
                          <a:solidFill>
                            <a:srgbClr val="FFFFFF"/>
                          </a:solidFill>
                        </a:rPr>
                        <a:t>Move all bits along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  <a:p>
                      <a:pPr marL="457200" lvl="0" indent="-3175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Char char="●"/>
                      </a:pPr>
                      <a:r>
                        <a:rPr lang="en-GB">
                          <a:solidFill>
                            <a:srgbClr val="FFFFFF"/>
                          </a:solidFill>
                        </a:rPr>
                        <a:t>The bit that falls off one end is added back to the other end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37" name="Google Shape;437;p43"/>
          <p:cNvSpPr/>
          <p:nvPr/>
        </p:nvSpPr>
        <p:spPr>
          <a:xfrm flipH="1">
            <a:off x="3784875" y="1711963"/>
            <a:ext cx="1587000" cy="4791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Arithmetic right</a:t>
            </a:r>
            <a:endParaRPr/>
          </a:p>
        </p:txBody>
      </p:sp>
      <p:sp>
        <p:nvSpPr>
          <p:cNvPr id="438" name="Google Shape;438;p43"/>
          <p:cNvSpPr/>
          <p:nvPr/>
        </p:nvSpPr>
        <p:spPr>
          <a:xfrm>
            <a:off x="7106575" y="1516575"/>
            <a:ext cx="669300" cy="860400"/>
          </a:xfrm>
          <a:prstGeom prst="curvedLeftArrow">
            <a:avLst>
              <a:gd name="adj1" fmla="val 25000"/>
              <a:gd name="adj2" fmla="val 50000"/>
              <a:gd name="adj3" fmla="val 25000"/>
            </a:avLst>
          </a:prstGeom>
          <a:solidFill>
            <a:srgbClr val="D5A6B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p43"/>
          <p:cNvSpPr/>
          <p:nvPr/>
        </p:nvSpPr>
        <p:spPr>
          <a:xfrm rot="10800000">
            <a:off x="6376775" y="1465025"/>
            <a:ext cx="669300" cy="860400"/>
          </a:xfrm>
          <a:prstGeom prst="curvedLeftArrow">
            <a:avLst>
              <a:gd name="adj1" fmla="val 25000"/>
              <a:gd name="adj2" fmla="val 50000"/>
              <a:gd name="adj3" fmla="val 25000"/>
            </a:avLst>
          </a:prstGeom>
          <a:solidFill>
            <a:srgbClr val="D5A6B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0" name="Google Shape;440;p43"/>
          <p:cNvSpPr txBox="1"/>
          <p:nvPr/>
        </p:nvSpPr>
        <p:spPr>
          <a:xfrm>
            <a:off x="6711425" y="1720900"/>
            <a:ext cx="790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Cyclic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Logical &amp; Arithmetic Left Shift</a:t>
            </a:r>
            <a:endParaRPr/>
          </a:p>
        </p:txBody>
      </p:sp>
      <p:sp>
        <p:nvSpPr>
          <p:cNvPr id="62" name="Google Shape;62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133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Each bit is moved one left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The most significant bit(left most) is discarded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A zero is added to the right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repeat for the number of shifts required...</a:t>
            </a:r>
            <a:endParaRPr/>
          </a:p>
        </p:txBody>
      </p:sp>
      <p:graphicFrame>
        <p:nvGraphicFramePr>
          <p:cNvPr id="63" name="Google Shape;63;p14"/>
          <p:cNvGraphicFramePr/>
          <p:nvPr/>
        </p:nvGraphicFramePr>
        <p:xfrm>
          <a:off x="979575" y="2860300"/>
          <a:ext cx="7239000" cy="1405025"/>
        </p:xfrm>
        <a:graphic>
          <a:graphicData uri="http://schemas.openxmlformats.org/drawingml/2006/table">
            <a:tbl>
              <a:tblPr>
                <a:noFill/>
                <a:tableStyleId>{02411FDA-2FCF-44FE-B519-2435F02F2D32}</a:tableStyleId>
              </a:tblPr>
              <a:tblGrid>
                <a:gridCol w="904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4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048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048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048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048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048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048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7162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1</a:t>
                      </a:r>
                      <a:endParaRPr sz="2400"/>
                    </a:p>
                  </a:txBody>
                  <a:tcPr marL="91425" marR="91425" marT="91425" marB="9142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0</a:t>
                      </a:r>
                      <a:endParaRPr sz="2400"/>
                    </a:p>
                  </a:txBody>
                  <a:tcPr marL="91425" marR="91425" marT="91425" marB="9142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1</a:t>
                      </a:r>
                      <a:endParaRPr sz="2400"/>
                    </a:p>
                  </a:txBody>
                  <a:tcPr marL="91425" marR="91425" marT="91425" marB="9142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1</a:t>
                      </a:r>
                      <a:endParaRPr sz="2400"/>
                    </a:p>
                  </a:txBody>
                  <a:tcPr marL="91425" marR="91425" marT="91425" marB="9142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0</a:t>
                      </a:r>
                      <a:endParaRPr sz="2400"/>
                    </a:p>
                  </a:txBody>
                  <a:tcPr marL="91425" marR="91425" marT="91425" marB="9142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1</a:t>
                      </a:r>
                      <a:endParaRPr sz="2400"/>
                    </a:p>
                  </a:txBody>
                  <a:tcPr marL="91425" marR="91425" marT="91425" marB="9142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0</a:t>
                      </a:r>
                      <a:endParaRPr sz="2400"/>
                    </a:p>
                  </a:txBody>
                  <a:tcPr marL="91425" marR="91425" marT="91425" marB="9142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1</a:t>
                      </a:r>
                      <a:endParaRPr sz="2400"/>
                    </a:p>
                  </a:txBody>
                  <a:tcPr marL="91425" marR="91425" marT="91425" marB="91425" anchor="ctr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87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91425" marR="91425" marT="91425" marB="9142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91425" marR="91425" marT="91425" marB="9142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91425" marR="91425" marT="91425" marB="9142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91425" marR="91425" marT="91425" marB="9142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91425" marR="91425" marT="91425" marB="9142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91425" marR="91425" marT="91425" marB="9142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91425" marR="91425" marT="91425" marB="9142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91425" marR="91425" marT="91425" marB="91425" anchor="ctr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4" name="Google Shape;64;p14"/>
          <p:cNvSpPr/>
          <p:nvPr/>
        </p:nvSpPr>
        <p:spPr>
          <a:xfrm>
            <a:off x="6893425" y="394175"/>
            <a:ext cx="1587000" cy="4599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00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Logical</a:t>
            </a:r>
            <a:endParaRPr/>
          </a:p>
        </p:txBody>
      </p:sp>
      <p:sp>
        <p:nvSpPr>
          <p:cNvPr id="65" name="Google Shape;65;p14"/>
          <p:cNvSpPr/>
          <p:nvPr/>
        </p:nvSpPr>
        <p:spPr>
          <a:xfrm>
            <a:off x="6925300" y="896475"/>
            <a:ext cx="1587000" cy="3975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Arithmetic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Logical &amp; Arithmetic Left Shift</a:t>
            </a:r>
            <a:endParaRPr/>
          </a:p>
        </p:txBody>
      </p:sp>
      <p:sp>
        <p:nvSpPr>
          <p:cNvPr id="71" name="Google Shape;71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133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Each bit is moved one left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The most significant bit(left most) is discarded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A zero is added to the right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repeat for the number of shifts required...</a:t>
            </a:r>
            <a:endParaRPr/>
          </a:p>
        </p:txBody>
      </p:sp>
      <p:graphicFrame>
        <p:nvGraphicFramePr>
          <p:cNvPr id="72" name="Google Shape;72;p15"/>
          <p:cNvGraphicFramePr/>
          <p:nvPr/>
        </p:nvGraphicFramePr>
        <p:xfrm>
          <a:off x="979575" y="2860300"/>
          <a:ext cx="7239000" cy="1405025"/>
        </p:xfrm>
        <a:graphic>
          <a:graphicData uri="http://schemas.openxmlformats.org/drawingml/2006/table">
            <a:tbl>
              <a:tblPr>
                <a:noFill/>
                <a:tableStyleId>{02411FDA-2FCF-44FE-B519-2435F02F2D32}</a:tableStyleId>
              </a:tblPr>
              <a:tblGrid>
                <a:gridCol w="904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4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048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048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048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048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048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048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7162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1</a:t>
                      </a:r>
                      <a:endParaRPr sz="2400"/>
                    </a:p>
                  </a:txBody>
                  <a:tcPr marL="91425" marR="91425" marT="91425" marB="9142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0</a:t>
                      </a:r>
                      <a:endParaRPr sz="2400"/>
                    </a:p>
                  </a:txBody>
                  <a:tcPr marL="91425" marR="91425" marT="91425" marB="9142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1</a:t>
                      </a:r>
                      <a:endParaRPr sz="2400"/>
                    </a:p>
                  </a:txBody>
                  <a:tcPr marL="91425" marR="91425" marT="91425" marB="9142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1</a:t>
                      </a:r>
                      <a:endParaRPr sz="2400"/>
                    </a:p>
                  </a:txBody>
                  <a:tcPr marL="91425" marR="91425" marT="91425" marB="9142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0</a:t>
                      </a:r>
                      <a:endParaRPr sz="2400"/>
                    </a:p>
                  </a:txBody>
                  <a:tcPr marL="91425" marR="91425" marT="91425" marB="9142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1</a:t>
                      </a:r>
                      <a:endParaRPr sz="2400"/>
                    </a:p>
                  </a:txBody>
                  <a:tcPr marL="91425" marR="91425" marT="91425" marB="9142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0</a:t>
                      </a:r>
                      <a:endParaRPr sz="2400"/>
                    </a:p>
                  </a:txBody>
                  <a:tcPr marL="91425" marR="91425" marT="91425" marB="9142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1</a:t>
                      </a:r>
                      <a:endParaRPr sz="2400"/>
                    </a:p>
                  </a:txBody>
                  <a:tcPr marL="91425" marR="91425" marT="91425" marB="91425" anchor="ctr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87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91425" marR="91425" marT="91425" marB="9142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91425" marR="91425" marT="91425" marB="9142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91425" marR="91425" marT="91425" marB="9142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91425" marR="91425" marT="91425" marB="9142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91425" marR="91425" marT="91425" marB="9142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91425" marR="91425" marT="91425" marB="9142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91425" marR="91425" marT="91425" marB="9142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91425" marR="91425" marT="91425" marB="91425" anchor="ctr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3" name="Google Shape;73;p15"/>
          <p:cNvSpPr/>
          <p:nvPr/>
        </p:nvSpPr>
        <p:spPr>
          <a:xfrm rot="8097059">
            <a:off x="7088633" y="3503621"/>
            <a:ext cx="495965" cy="11837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15"/>
          <p:cNvSpPr/>
          <p:nvPr/>
        </p:nvSpPr>
        <p:spPr>
          <a:xfrm rot="8097059">
            <a:off x="6151158" y="3560396"/>
            <a:ext cx="495965" cy="11837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15"/>
          <p:cNvSpPr/>
          <p:nvPr/>
        </p:nvSpPr>
        <p:spPr>
          <a:xfrm rot="8097059">
            <a:off x="5245533" y="3534346"/>
            <a:ext cx="495965" cy="11837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5"/>
          <p:cNvSpPr/>
          <p:nvPr/>
        </p:nvSpPr>
        <p:spPr>
          <a:xfrm rot="8097059">
            <a:off x="4339908" y="3534346"/>
            <a:ext cx="495965" cy="11837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15"/>
          <p:cNvSpPr/>
          <p:nvPr/>
        </p:nvSpPr>
        <p:spPr>
          <a:xfrm rot="8097059">
            <a:off x="3434283" y="3534346"/>
            <a:ext cx="495965" cy="11837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15"/>
          <p:cNvSpPr/>
          <p:nvPr/>
        </p:nvSpPr>
        <p:spPr>
          <a:xfrm rot="8097059">
            <a:off x="2528658" y="3534346"/>
            <a:ext cx="495965" cy="11837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15"/>
          <p:cNvSpPr/>
          <p:nvPr/>
        </p:nvSpPr>
        <p:spPr>
          <a:xfrm rot="8097059">
            <a:off x="1623033" y="3560396"/>
            <a:ext cx="495965" cy="11837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15"/>
          <p:cNvSpPr/>
          <p:nvPr/>
        </p:nvSpPr>
        <p:spPr>
          <a:xfrm>
            <a:off x="6893425" y="394175"/>
            <a:ext cx="1587000" cy="4599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00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Logical</a:t>
            </a:r>
            <a:endParaRPr/>
          </a:p>
        </p:txBody>
      </p:sp>
      <p:sp>
        <p:nvSpPr>
          <p:cNvPr id="81" name="Google Shape;81;p15"/>
          <p:cNvSpPr/>
          <p:nvPr/>
        </p:nvSpPr>
        <p:spPr>
          <a:xfrm>
            <a:off x="6925300" y="896475"/>
            <a:ext cx="1587000" cy="3975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Arithmetic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Logical &amp; Arithmetic Left Shift</a:t>
            </a:r>
            <a:endParaRPr/>
          </a:p>
        </p:txBody>
      </p:sp>
      <p:sp>
        <p:nvSpPr>
          <p:cNvPr id="87" name="Google Shape;87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133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Each bit is moved one left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The most significant bit(left most) is discarded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A zero is added to the right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repeat for the number of shifts required...</a:t>
            </a:r>
            <a:endParaRPr/>
          </a:p>
        </p:txBody>
      </p:sp>
      <p:graphicFrame>
        <p:nvGraphicFramePr>
          <p:cNvPr id="88" name="Google Shape;88;p16"/>
          <p:cNvGraphicFramePr/>
          <p:nvPr/>
        </p:nvGraphicFramePr>
        <p:xfrm>
          <a:off x="979575" y="2860300"/>
          <a:ext cx="7239000" cy="1405025"/>
        </p:xfrm>
        <a:graphic>
          <a:graphicData uri="http://schemas.openxmlformats.org/drawingml/2006/table">
            <a:tbl>
              <a:tblPr>
                <a:noFill/>
                <a:tableStyleId>{02411FDA-2FCF-44FE-B519-2435F02F2D32}</a:tableStyleId>
              </a:tblPr>
              <a:tblGrid>
                <a:gridCol w="904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4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048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048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048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048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048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048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7162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1</a:t>
                      </a:r>
                      <a:endParaRPr sz="2400"/>
                    </a:p>
                  </a:txBody>
                  <a:tcPr marL="91425" marR="91425" marT="91425" marB="9142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0</a:t>
                      </a:r>
                      <a:endParaRPr sz="2400"/>
                    </a:p>
                  </a:txBody>
                  <a:tcPr marL="91425" marR="91425" marT="91425" marB="9142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1</a:t>
                      </a:r>
                      <a:endParaRPr sz="2400"/>
                    </a:p>
                  </a:txBody>
                  <a:tcPr marL="91425" marR="91425" marT="91425" marB="9142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1</a:t>
                      </a:r>
                      <a:endParaRPr sz="2400"/>
                    </a:p>
                  </a:txBody>
                  <a:tcPr marL="91425" marR="91425" marT="91425" marB="9142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0</a:t>
                      </a:r>
                      <a:endParaRPr sz="2400"/>
                    </a:p>
                  </a:txBody>
                  <a:tcPr marL="91425" marR="91425" marT="91425" marB="9142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1</a:t>
                      </a:r>
                      <a:endParaRPr sz="2400"/>
                    </a:p>
                  </a:txBody>
                  <a:tcPr marL="91425" marR="91425" marT="91425" marB="9142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0</a:t>
                      </a:r>
                      <a:endParaRPr sz="2400"/>
                    </a:p>
                  </a:txBody>
                  <a:tcPr marL="91425" marR="91425" marT="91425" marB="9142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1</a:t>
                      </a:r>
                      <a:endParaRPr sz="2400"/>
                    </a:p>
                  </a:txBody>
                  <a:tcPr marL="91425" marR="91425" marT="91425" marB="91425" anchor="ctr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87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0</a:t>
                      </a:r>
                      <a:endParaRPr sz="2400"/>
                    </a:p>
                  </a:txBody>
                  <a:tcPr marL="91425" marR="91425" marT="91425" marB="9142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1</a:t>
                      </a:r>
                      <a:endParaRPr sz="2400"/>
                    </a:p>
                  </a:txBody>
                  <a:tcPr marL="91425" marR="91425" marT="91425" marB="9142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1</a:t>
                      </a:r>
                      <a:endParaRPr sz="2400"/>
                    </a:p>
                  </a:txBody>
                  <a:tcPr marL="91425" marR="91425" marT="91425" marB="9142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0</a:t>
                      </a:r>
                      <a:endParaRPr sz="2400"/>
                    </a:p>
                  </a:txBody>
                  <a:tcPr marL="91425" marR="91425" marT="91425" marB="9142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1</a:t>
                      </a:r>
                      <a:endParaRPr sz="2400"/>
                    </a:p>
                  </a:txBody>
                  <a:tcPr marL="91425" marR="91425" marT="91425" marB="9142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0</a:t>
                      </a:r>
                      <a:endParaRPr sz="2400"/>
                    </a:p>
                  </a:txBody>
                  <a:tcPr marL="91425" marR="91425" marT="91425" marB="9142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1</a:t>
                      </a:r>
                      <a:endParaRPr sz="2400"/>
                    </a:p>
                  </a:txBody>
                  <a:tcPr marL="91425" marR="91425" marT="91425" marB="9142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91425" marR="91425" marT="91425" marB="91425" anchor="ctr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9" name="Google Shape;89;p16"/>
          <p:cNvSpPr/>
          <p:nvPr/>
        </p:nvSpPr>
        <p:spPr>
          <a:xfrm rot="8097059">
            <a:off x="7088633" y="3503621"/>
            <a:ext cx="495965" cy="11837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16"/>
          <p:cNvSpPr/>
          <p:nvPr/>
        </p:nvSpPr>
        <p:spPr>
          <a:xfrm rot="8097059">
            <a:off x="6151158" y="3560396"/>
            <a:ext cx="495965" cy="11837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16"/>
          <p:cNvSpPr/>
          <p:nvPr/>
        </p:nvSpPr>
        <p:spPr>
          <a:xfrm rot="8097059">
            <a:off x="5245533" y="3534346"/>
            <a:ext cx="495965" cy="11837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16"/>
          <p:cNvSpPr/>
          <p:nvPr/>
        </p:nvSpPr>
        <p:spPr>
          <a:xfrm rot="8097059">
            <a:off x="4339908" y="3534346"/>
            <a:ext cx="495965" cy="11837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16"/>
          <p:cNvSpPr/>
          <p:nvPr/>
        </p:nvSpPr>
        <p:spPr>
          <a:xfrm rot="8097059">
            <a:off x="3434283" y="3534346"/>
            <a:ext cx="495965" cy="11837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6"/>
          <p:cNvSpPr/>
          <p:nvPr/>
        </p:nvSpPr>
        <p:spPr>
          <a:xfrm rot="8097059">
            <a:off x="2528658" y="3534346"/>
            <a:ext cx="495965" cy="11837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16"/>
          <p:cNvSpPr/>
          <p:nvPr/>
        </p:nvSpPr>
        <p:spPr>
          <a:xfrm rot="8097059">
            <a:off x="1623033" y="3560396"/>
            <a:ext cx="495965" cy="11837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16"/>
          <p:cNvSpPr/>
          <p:nvPr/>
        </p:nvSpPr>
        <p:spPr>
          <a:xfrm>
            <a:off x="6893425" y="394175"/>
            <a:ext cx="1587000" cy="4599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00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Logical</a:t>
            </a:r>
            <a:endParaRPr/>
          </a:p>
        </p:txBody>
      </p:sp>
      <p:sp>
        <p:nvSpPr>
          <p:cNvPr id="97" name="Google Shape;97;p16"/>
          <p:cNvSpPr/>
          <p:nvPr/>
        </p:nvSpPr>
        <p:spPr>
          <a:xfrm>
            <a:off x="6925300" y="896475"/>
            <a:ext cx="1587000" cy="3975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Arithmetic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Logical &amp; Arithmetic Left Shift</a:t>
            </a:r>
            <a:endParaRPr/>
          </a:p>
        </p:txBody>
      </p:sp>
      <p:sp>
        <p:nvSpPr>
          <p:cNvPr id="103" name="Google Shape;103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133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Each bit is moved one left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The most significant bit(left most) is discarded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A zero is added to the right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repeat for the number of shifts required...</a:t>
            </a:r>
            <a:endParaRPr/>
          </a:p>
        </p:txBody>
      </p:sp>
      <p:graphicFrame>
        <p:nvGraphicFramePr>
          <p:cNvPr id="104" name="Google Shape;104;p17"/>
          <p:cNvGraphicFramePr/>
          <p:nvPr/>
        </p:nvGraphicFramePr>
        <p:xfrm>
          <a:off x="979575" y="2860300"/>
          <a:ext cx="7239000" cy="1405025"/>
        </p:xfrm>
        <a:graphic>
          <a:graphicData uri="http://schemas.openxmlformats.org/drawingml/2006/table">
            <a:tbl>
              <a:tblPr>
                <a:noFill/>
                <a:tableStyleId>{02411FDA-2FCF-44FE-B519-2435F02F2D32}</a:tableStyleId>
              </a:tblPr>
              <a:tblGrid>
                <a:gridCol w="904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4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048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048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048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048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048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048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7162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1</a:t>
                      </a:r>
                      <a:endParaRPr sz="2400"/>
                    </a:p>
                  </a:txBody>
                  <a:tcPr marL="91425" marR="91425" marT="91425" marB="9142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0</a:t>
                      </a:r>
                      <a:endParaRPr sz="2400"/>
                    </a:p>
                  </a:txBody>
                  <a:tcPr marL="91425" marR="91425" marT="91425" marB="9142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1</a:t>
                      </a:r>
                      <a:endParaRPr sz="2400"/>
                    </a:p>
                  </a:txBody>
                  <a:tcPr marL="91425" marR="91425" marT="91425" marB="9142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1</a:t>
                      </a:r>
                      <a:endParaRPr sz="2400"/>
                    </a:p>
                  </a:txBody>
                  <a:tcPr marL="91425" marR="91425" marT="91425" marB="9142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0</a:t>
                      </a:r>
                      <a:endParaRPr sz="2400"/>
                    </a:p>
                  </a:txBody>
                  <a:tcPr marL="91425" marR="91425" marT="91425" marB="9142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1</a:t>
                      </a:r>
                      <a:endParaRPr sz="2400"/>
                    </a:p>
                  </a:txBody>
                  <a:tcPr marL="91425" marR="91425" marT="91425" marB="9142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0</a:t>
                      </a:r>
                      <a:endParaRPr sz="2400"/>
                    </a:p>
                  </a:txBody>
                  <a:tcPr marL="91425" marR="91425" marT="91425" marB="9142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1</a:t>
                      </a:r>
                      <a:endParaRPr sz="2400"/>
                    </a:p>
                  </a:txBody>
                  <a:tcPr marL="91425" marR="91425" marT="91425" marB="91425" anchor="ctr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87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0</a:t>
                      </a:r>
                      <a:endParaRPr sz="2400"/>
                    </a:p>
                  </a:txBody>
                  <a:tcPr marL="91425" marR="91425" marT="91425" marB="9142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1</a:t>
                      </a:r>
                      <a:endParaRPr sz="2400"/>
                    </a:p>
                  </a:txBody>
                  <a:tcPr marL="91425" marR="91425" marT="91425" marB="9142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1</a:t>
                      </a:r>
                      <a:endParaRPr sz="2400"/>
                    </a:p>
                  </a:txBody>
                  <a:tcPr marL="91425" marR="91425" marT="91425" marB="9142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0</a:t>
                      </a:r>
                      <a:endParaRPr sz="2400"/>
                    </a:p>
                  </a:txBody>
                  <a:tcPr marL="91425" marR="91425" marT="91425" marB="9142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1</a:t>
                      </a:r>
                      <a:endParaRPr sz="2400"/>
                    </a:p>
                  </a:txBody>
                  <a:tcPr marL="91425" marR="91425" marT="91425" marB="9142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0</a:t>
                      </a:r>
                      <a:endParaRPr sz="2400"/>
                    </a:p>
                  </a:txBody>
                  <a:tcPr marL="91425" marR="91425" marT="91425" marB="9142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1</a:t>
                      </a:r>
                      <a:endParaRPr sz="2400"/>
                    </a:p>
                  </a:txBody>
                  <a:tcPr marL="91425" marR="91425" marT="91425" marB="9142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91425" marR="91425" marT="91425" marB="91425" anchor="ctr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5" name="Google Shape;105;p17"/>
          <p:cNvSpPr/>
          <p:nvPr/>
        </p:nvSpPr>
        <p:spPr>
          <a:xfrm rot="8097059">
            <a:off x="7088633" y="3503621"/>
            <a:ext cx="495965" cy="11837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17"/>
          <p:cNvSpPr/>
          <p:nvPr/>
        </p:nvSpPr>
        <p:spPr>
          <a:xfrm rot="8097059">
            <a:off x="6151158" y="3560396"/>
            <a:ext cx="495965" cy="11837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17"/>
          <p:cNvSpPr/>
          <p:nvPr/>
        </p:nvSpPr>
        <p:spPr>
          <a:xfrm rot="8097059">
            <a:off x="5245533" y="3534346"/>
            <a:ext cx="495965" cy="11837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17"/>
          <p:cNvSpPr/>
          <p:nvPr/>
        </p:nvSpPr>
        <p:spPr>
          <a:xfrm rot="8097059">
            <a:off x="4339908" y="3534346"/>
            <a:ext cx="495965" cy="11837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17"/>
          <p:cNvSpPr/>
          <p:nvPr/>
        </p:nvSpPr>
        <p:spPr>
          <a:xfrm rot="8097059">
            <a:off x="3434283" y="3534346"/>
            <a:ext cx="495965" cy="11837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17"/>
          <p:cNvSpPr/>
          <p:nvPr/>
        </p:nvSpPr>
        <p:spPr>
          <a:xfrm rot="8097059">
            <a:off x="2528658" y="3534346"/>
            <a:ext cx="495965" cy="11837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17"/>
          <p:cNvSpPr/>
          <p:nvPr/>
        </p:nvSpPr>
        <p:spPr>
          <a:xfrm rot="8097059">
            <a:off x="1623033" y="3560396"/>
            <a:ext cx="495965" cy="11837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2" name="Google Shape;11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6600" y="3063871"/>
            <a:ext cx="312300" cy="31230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7"/>
          <p:cNvSpPr/>
          <p:nvPr/>
        </p:nvSpPr>
        <p:spPr>
          <a:xfrm>
            <a:off x="6893425" y="394175"/>
            <a:ext cx="1587000" cy="4599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00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Logical</a:t>
            </a:r>
            <a:endParaRPr/>
          </a:p>
        </p:txBody>
      </p:sp>
      <p:sp>
        <p:nvSpPr>
          <p:cNvPr id="114" name="Google Shape;114;p17"/>
          <p:cNvSpPr/>
          <p:nvPr/>
        </p:nvSpPr>
        <p:spPr>
          <a:xfrm>
            <a:off x="6925300" y="896475"/>
            <a:ext cx="1587000" cy="3975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Arithmetic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Logical &amp; Arithmetic Left Shift</a:t>
            </a:r>
            <a:endParaRPr/>
          </a:p>
        </p:txBody>
      </p:sp>
      <p:sp>
        <p:nvSpPr>
          <p:cNvPr id="120" name="Google Shape;120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133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Each bit is moved one left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The most significant bit(left most) is discarded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A zero is added to the right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repeat for the number of shifts required...</a:t>
            </a:r>
            <a:endParaRPr/>
          </a:p>
        </p:txBody>
      </p:sp>
      <p:graphicFrame>
        <p:nvGraphicFramePr>
          <p:cNvPr id="121" name="Google Shape;121;p18"/>
          <p:cNvGraphicFramePr/>
          <p:nvPr/>
        </p:nvGraphicFramePr>
        <p:xfrm>
          <a:off x="979575" y="2860300"/>
          <a:ext cx="7239000" cy="1405025"/>
        </p:xfrm>
        <a:graphic>
          <a:graphicData uri="http://schemas.openxmlformats.org/drawingml/2006/table">
            <a:tbl>
              <a:tblPr>
                <a:noFill/>
                <a:tableStyleId>{02411FDA-2FCF-44FE-B519-2435F02F2D32}</a:tableStyleId>
              </a:tblPr>
              <a:tblGrid>
                <a:gridCol w="904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4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048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048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048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048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048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048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7162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1</a:t>
                      </a:r>
                      <a:endParaRPr sz="2400"/>
                    </a:p>
                  </a:txBody>
                  <a:tcPr marL="91425" marR="91425" marT="91425" marB="9142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0</a:t>
                      </a:r>
                      <a:endParaRPr sz="2400"/>
                    </a:p>
                  </a:txBody>
                  <a:tcPr marL="91425" marR="91425" marT="91425" marB="9142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1</a:t>
                      </a:r>
                      <a:endParaRPr sz="2400"/>
                    </a:p>
                  </a:txBody>
                  <a:tcPr marL="91425" marR="91425" marT="91425" marB="9142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1</a:t>
                      </a:r>
                      <a:endParaRPr sz="2400"/>
                    </a:p>
                  </a:txBody>
                  <a:tcPr marL="91425" marR="91425" marT="91425" marB="9142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0</a:t>
                      </a:r>
                      <a:endParaRPr sz="2400"/>
                    </a:p>
                  </a:txBody>
                  <a:tcPr marL="91425" marR="91425" marT="91425" marB="9142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1</a:t>
                      </a:r>
                      <a:endParaRPr sz="2400"/>
                    </a:p>
                  </a:txBody>
                  <a:tcPr marL="91425" marR="91425" marT="91425" marB="9142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0</a:t>
                      </a:r>
                      <a:endParaRPr sz="2400"/>
                    </a:p>
                  </a:txBody>
                  <a:tcPr marL="91425" marR="91425" marT="91425" marB="9142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1</a:t>
                      </a:r>
                      <a:endParaRPr sz="2400"/>
                    </a:p>
                  </a:txBody>
                  <a:tcPr marL="91425" marR="91425" marT="91425" marB="91425" anchor="ctr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87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0</a:t>
                      </a:r>
                      <a:endParaRPr sz="2400"/>
                    </a:p>
                  </a:txBody>
                  <a:tcPr marL="91425" marR="91425" marT="91425" marB="9142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1</a:t>
                      </a:r>
                      <a:endParaRPr sz="2400"/>
                    </a:p>
                  </a:txBody>
                  <a:tcPr marL="91425" marR="91425" marT="91425" marB="9142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1</a:t>
                      </a:r>
                      <a:endParaRPr sz="2400"/>
                    </a:p>
                  </a:txBody>
                  <a:tcPr marL="91425" marR="91425" marT="91425" marB="9142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0</a:t>
                      </a:r>
                      <a:endParaRPr sz="2400"/>
                    </a:p>
                  </a:txBody>
                  <a:tcPr marL="91425" marR="91425" marT="91425" marB="9142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1</a:t>
                      </a:r>
                      <a:endParaRPr sz="2400"/>
                    </a:p>
                  </a:txBody>
                  <a:tcPr marL="91425" marR="91425" marT="91425" marB="9142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0</a:t>
                      </a:r>
                      <a:endParaRPr sz="2400"/>
                    </a:p>
                  </a:txBody>
                  <a:tcPr marL="91425" marR="91425" marT="91425" marB="9142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1</a:t>
                      </a:r>
                      <a:endParaRPr sz="2400"/>
                    </a:p>
                  </a:txBody>
                  <a:tcPr marL="91425" marR="91425" marT="91425" marB="9142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0</a:t>
                      </a:r>
                      <a:endParaRPr sz="2400"/>
                    </a:p>
                  </a:txBody>
                  <a:tcPr marL="91425" marR="91425" marT="91425" marB="91425" anchor="ctr">
                    <a:solidFill>
                      <a:srgbClr val="B6D7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2" name="Google Shape;122;p18"/>
          <p:cNvSpPr/>
          <p:nvPr/>
        </p:nvSpPr>
        <p:spPr>
          <a:xfrm rot="8097059">
            <a:off x="7088633" y="3503621"/>
            <a:ext cx="495965" cy="11837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18"/>
          <p:cNvSpPr/>
          <p:nvPr/>
        </p:nvSpPr>
        <p:spPr>
          <a:xfrm rot="8097059">
            <a:off x="6151158" y="3560396"/>
            <a:ext cx="495965" cy="11837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18"/>
          <p:cNvSpPr/>
          <p:nvPr/>
        </p:nvSpPr>
        <p:spPr>
          <a:xfrm rot="8097059">
            <a:off x="5245533" y="3534346"/>
            <a:ext cx="495965" cy="11837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18"/>
          <p:cNvSpPr/>
          <p:nvPr/>
        </p:nvSpPr>
        <p:spPr>
          <a:xfrm rot="8097059">
            <a:off x="4339908" y="3534346"/>
            <a:ext cx="495965" cy="11837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18"/>
          <p:cNvSpPr/>
          <p:nvPr/>
        </p:nvSpPr>
        <p:spPr>
          <a:xfrm rot="8097059">
            <a:off x="3434283" y="3534346"/>
            <a:ext cx="495965" cy="11837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18"/>
          <p:cNvSpPr/>
          <p:nvPr/>
        </p:nvSpPr>
        <p:spPr>
          <a:xfrm rot="8097059">
            <a:off x="2528658" y="3534346"/>
            <a:ext cx="495965" cy="11837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18"/>
          <p:cNvSpPr/>
          <p:nvPr/>
        </p:nvSpPr>
        <p:spPr>
          <a:xfrm rot="8097059">
            <a:off x="1623033" y="3560396"/>
            <a:ext cx="495965" cy="11837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9" name="Google Shape;12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6600" y="3063871"/>
            <a:ext cx="312300" cy="3123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18"/>
          <p:cNvSpPr/>
          <p:nvPr/>
        </p:nvSpPr>
        <p:spPr>
          <a:xfrm>
            <a:off x="6893425" y="394175"/>
            <a:ext cx="1587000" cy="4599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00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Logical</a:t>
            </a:r>
            <a:endParaRPr/>
          </a:p>
        </p:txBody>
      </p:sp>
      <p:sp>
        <p:nvSpPr>
          <p:cNvPr id="131" name="Google Shape;131;p18"/>
          <p:cNvSpPr/>
          <p:nvPr/>
        </p:nvSpPr>
        <p:spPr>
          <a:xfrm>
            <a:off x="6925300" y="896475"/>
            <a:ext cx="1587000" cy="3975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Arithmetic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Logical &amp; Arithmetic Left Shift</a:t>
            </a:r>
            <a:endParaRPr/>
          </a:p>
        </p:txBody>
      </p:sp>
      <p:sp>
        <p:nvSpPr>
          <p:cNvPr id="137" name="Google Shape;137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133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Each bit is moved one left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The most significant bit(left most) is discarded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A zero is added to the right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repeat for the number of shifts required...</a:t>
            </a:r>
            <a:endParaRPr/>
          </a:p>
        </p:txBody>
      </p:sp>
      <p:graphicFrame>
        <p:nvGraphicFramePr>
          <p:cNvPr id="138" name="Google Shape;138;p19"/>
          <p:cNvGraphicFramePr/>
          <p:nvPr/>
        </p:nvGraphicFramePr>
        <p:xfrm>
          <a:off x="979575" y="2860300"/>
          <a:ext cx="7239000" cy="1405025"/>
        </p:xfrm>
        <a:graphic>
          <a:graphicData uri="http://schemas.openxmlformats.org/drawingml/2006/table">
            <a:tbl>
              <a:tblPr>
                <a:noFill/>
                <a:tableStyleId>{02411FDA-2FCF-44FE-B519-2435F02F2D32}</a:tableStyleId>
              </a:tblPr>
              <a:tblGrid>
                <a:gridCol w="904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4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048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048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048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048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048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048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7162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1</a:t>
                      </a:r>
                      <a:endParaRPr sz="2400"/>
                    </a:p>
                  </a:txBody>
                  <a:tcPr marL="91425" marR="91425" marT="91425" marB="9142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0</a:t>
                      </a:r>
                      <a:endParaRPr sz="2400"/>
                    </a:p>
                  </a:txBody>
                  <a:tcPr marL="91425" marR="91425" marT="91425" marB="9142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1</a:t>
                      </a:r>
                      <a:endParaRPr sz="2400"/>
                    </a:p>
                  </a:txBody>
                  <a:tcPr marL="91425" marR="91425" marT="91425" marB="9142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1</a:t>
                      </a:r>
                      <a:endParaRPr sz="2400"/>
                    </a:p>
                  </a:txBody>
                  <a:tcPr marL="91425" marR="91425" marT="91425" marB="9142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0</a:t>
                      </a:r>
                      <a:endParaRPr sz="2400"/>
                    </a:p>
                  </a:txBody>
                  <a:tcPr marL="91425" marR="91425" marT="91425" marB="9142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1</a:t>
                      </a:r>
                      <a:endParaRPr sz="2400"/>
                    </a:p>
                  </a:txBody>
                  <a:tcPr marL="91425" marR="91425" marT="91425" marB="9142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0</a:t>
                      </a:r>
                      <a:endParaRPr sz="2400"/>
                    </a:p>
                  </a:txBody>
                  <a:tcPr marL="91425" marR="91425" marT="91425" marB="9142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1</a:t>
                      </a:r>
                      <a:endParaRPr sz="2400"/>
                    </a:p>
                  </a:txBody>
                  <a:tcPr marL="91425" marR="91425" marT="91425" marB="91425" anchor="ctr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87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0</a:t>
                      </a:r>
                      <a:endParaRPr sz="2400"/>
                    </a:p>
                  </a:txBody>
                  <a:tcPr marL="91425" marR="91425" marT="91425" marB="9142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1</a:t>
                      </a:r>
                      <a:endParaRPr sz="2400"/>
                    </a:p>
                  </a:txBody>
                  <a:tcPr marL="91425" marR="91425" marT="91425" marB="9142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1</a:t>
                      </a:r>
                      <a:endParaRPr sz="2400"/>
                    </a:p>
                  </a:txBody>
                  <a:tcPr marL="91425" marR="91425" marT="91425" marB="9142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0</a:t>
                      </a:r>
                      <a:endParaRPr sz="2400"/>
                    </a:p>
                  </a:txBody>
                  <a:tcPr marL="91425" marR="91425" marT="91425" marB="9142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1</a:t>
                      </a:r>
                      <a:endParaRPr sz="2400"/>
                    </a:p>
                  </a:txBody>
                  <a:tcPr marL="91425" marR="91425" marT="91425" marB="9142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0</a:t>
                      </a:r>
                      <a:endParaRPr sz="2400"/>
                    </a:p>
                  </a:txBody>
                  <a:tcPr marL="91425" marR="91425" marT="91425" marB="9142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1</a:t>
                      </a:r>
                      <a:endParaRPr sz="2400"/>
                    </a:p>
                  </a:txBody>
                  <a:tcPr marL="91425" marR="91425" marT="91425" marB="9142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/>
                        <a:t>0</a:t>
                      </a:r>
                      <a:endParaRPr sz="2400"/>
                    </a:p>
                  </a:txBody>
                  <a:tcPr marL="91425" marR="91425" marT="91425" marB="91425" anchor="ctr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39" name="Google Shape;139;p19"/>
          <p:cNvSpPr/>
          <p:nvPr/>
        </p:nvSpPr>
        <p:spPr>
          <a:xfrm rot="8097059">
            <a:off x="7088633" y="3503621"/>
            <a:ext cx="495965" cy="11837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19"/>
          <p:cNvSpPr/>
          <p:nvPr/>
        </p:nvSpPr>
        <p:spPr>
          <a:xfrm rot="8097059">
            <a:off x="6151158" y="3560396"/>
            <a:ext cx="495965" cy="11837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19"/>
          <p:cNvSpPr/>
          <p:nvPr/>
        </p:nvSpPr>
        <p:spPr>
          <a:xfrm rot="8097059">
            <a:off x="5245533" y="3534346"/>
            <a:ext cx="495965" cy="11837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19"/>
          <p:cNvSpPr/>
          <p:nvPr/>
        </p:nvSpPr>
        <p:spPr>
          <a:xfrm rot="8097059">
            <a:off x="4339908" y="3534346"/>
            <a:ext cx="495965" cy="11837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19"/>
          <p:cNvSpPr/>
          <p:nvPr/>
        </p:nvSpPr>
        <p:spPr>
          <a:xfrm rot="8097059">
            <a:off x="3434283" y="3534346"/>
            <a:ext cx="495965" cy="11837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19"/>
          <p:cNvSpPr/>
          <p:nvPr/>
        </p:nvSpPr>
        <p:spPr>
          <a:xfrm rot="8097059">
            <a:off x="2528658" y="3534346"/>
            <a:ext cx="495965" cy="11837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19"/>
          <p:cNvSpPr/>
          <p:nvPr/>
        </p:nvSpPr>
        <p:spPr>
          <a:xfrm rot="8097059">
            <a:off x="1623033" y="3560396"/>
            <a:ext cx="495965" cy="11837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6" name="Google Shape;14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6600" y="3063871"/>
            <a:ext cx="312300" cy="3123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19"/>
          <p:cNvSpPr/>
          <p:nvPr/>
        </p:nvSpPr>
        <p:spPr>
          <a:xfrm>
            <a:off x="6893425" y="394175"/>
            <a:ext cx="1587000" cy="4599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00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Logical</a:t>
            </a:r>
            <a:endParaRPr/>
          </a:p>
        </p:txBody>
      </p:sp>
      <p:sp>
        <p:nvSpPr>
          <p:cNvPr id="148" name="Google Shape;148;p19"/>
          <p:cNvSpPr/>
          <p:nvPr/>
        </p:nvSpPr>
        <p:spPr>
          <a:xfrm>
            <a:off x="6925300" y="896475"/>
            <a:ext cx="1587000" cy="3975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Arithmetic</a:t>
            </a:r>
            <a:endParaRPr/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Green Yellow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low Edge">
      <a:fillStyleLst>
        <a:solidFill>
          <a:schemeClr val="phClr"/>
        </a:solidFill>
        <a:solidFill>
          <a:schemeClr val="phClr">
            <a:tint val="55000"/>
          </a:schemeClr>
        </a:solidFill>
        <a:solidFill>
          <a:schemeClr val="phClr"/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algn="bl" rotWithShape="0">
              <a:srgbClr val="000000">
                <a:alpha val="60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hemeClr val="phClr">
                <a:shade val="4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D4FE1632-F131-47D3-A814-99E9CD025E20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Damask</Template>
  <TotalTime>141</TotalTime>
  <Words>1249</Words>
  <Application>Microsoft Office PowerPoint</Application>
  <PresentationFormat>On-screen Show (16:9)</PresentationFormat>
  <Paragraphs>470</Paragraphs>
  <Slides>33</Slides>
  <Notes>31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7" baseType="lpstr">
      <vt:lpstr>Arial</vt:lpstr>
      <vt:lpstr>Bookman Old Style</vt:lpstr>
      <vt:lpstr>Rockwell</vt:lpstr>
      <vt:lpstr>Damask</vt:lpstr>
      <vt:lpstr>Binary Shifts</vt:lpstr>
      <vt:lpstr>Binary Shifts</vt:lpstr>
      <vt:lpstr>video</vt:lpstr>
      <vt:lpstr>Logical &amp; Arithmetic Left Shift</vt:lpstr>
      <vt:lpstr>Logical &amp; Arithmetic Left Shift</vt:lpstr>
      <vt:lpstr>Logical &amp; Arithmetic Left Shift</vt:lpstr>
      <vt:lpstr>Logical &amp; Arithmetic Left Shift</vt:lpstr>
      <vt:lpstr>Logical &amp; Arithmetic Left Shift</vt:lpstr>
      <vt:lpstr>Logical &amp; Arithmetic Left Shift</vt:lpstr>
      <vt:lpstr>Logical / Arithmetic Left Shift Examples</vt:lpstr>
      <vt:lpstr>Logical / Arithmetic Left Shift Examples</vt:lpstr>
      <vt:lpstr>Logical Right Shift</vt:lpstr>
      <vt:lpstr>Logical Right Shift</vt:lpstr>
      <vt:lpstr>Logical Right Shift</vt:lpstr>
      <vt:lpstr>Logical Right Shift</vt:lpstr>
      <vt:lpstr>Logical Right Shift</vt:lpstr>
      <vt:lpstr>Logical Right Shift Examples</vt:lpstr>
      <vt:lpstr>Logical Right Shift Examples</vt:lpstr>
      <vt:lpstr>Arithmetic Right Shift</vt:lpstr>
      <vt:lpstr>Arithmetic Right Shift</vt:lpstr>
      <vt:lpstr>Arithmetic Right Shift</vt:lpstr>
      <vt:lpstr>Arithmetic Right Shift</vt:lpstr>
      <vt:lpstr>Arithmetic Right Shift</vt:lpstr>
      <vt:lpstr>Arithmetic Right Shift Examples</vt:lpstr>
      <vt:lpstr>Arithmetic Right Shift Examples</vt:lpstr>
      <vt:lpstr>Cyclic Shift (Left / Right)</vt:lpstr>
      <vt:lpstr>Cyclic Shift (Left / Right)</vt:lpstr>
      <vt:lpstr>Cyclic Shift (Left / Right)</vt:lpstr>
      <vt:lpstr>Cyclic Shift (Left / Right)</vt:lpstr>
      <vt:lpstr>Cyclic Shift (Left / Right)</vt:lpstr>
      <vt:lpstr>Cyclic Shift Examples</vt:lpstr>
      <vt:lpstr>Cyclic Shift Examples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Binary Shifts</dc:title>
  <dc:creator>Jan</dc:creator>
  <cp:lastModifiedBy>Janet ReidSterling</cp:lastModifiedBy>
  <cp:revision>5</cp:revision>
  <dcterms:modified xsi:type="dcterms:W3CDTF">2023-10-21T01:25:34Z</dcterms:modified>
</cp:coreProperties>
</file>